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18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32" r:id="rId3"/>
    <p:sldMasterId id="2147483744" r:id="rId4"/>
    <p:sldMasterId id="2147483780" r:id="rId5"/>
  </p:sldMasterIdLst>
  <p:notesMasterIdLst>
    <p:notesMasterId r:id="rId69"/>
  </p:notesMasterIdLst>
  <p:handoutMasterIdLst>
    <p:handoutMasterId r:id="rId70"/>
  </p:handoutMasterIdLst>
  <p:sldIdLst>
    <p:sldId id="339" r:id="rId6"/>
    <p:sldId id="566" r:id="rId7"/>
    <p:sldId id="568" r:id="rId8"/>
    <p:sldId id="569" r:id="rId9"/>
    <p:sldId id="567" r:id="rId10"/>
    <p:sldId id="563" r:id="rId11"/>
    <p:sldId id="522" r:id="rId12"/>
    <p:sldId id="564" r:id="rId13"/>
    <p:sldId id="467" r:id="rId14"/>
    <p:sldId id="444" r:id="rId15"/>
    <p:sldId id="439" r:id="rId16"/>
    <p:sldId id="519" r:id="rId17"/>
    <p:sldId id="520" r:id="rId18"/>
    <p:sldId id="491" r:id="rId19"/>
    <p:sldId id="494" r:id="rId20"/>
    <p:sldId id="493" r:id="rId21"/>
    <p:sldId id="416" r:id="rId22"/>
    <p:sldId id="468" r:id="rId23"/>
    <p:sldId id="469" r:id="rId24"/>
    <p:sldId id="565" r:id="rId25"/>
    <p:sldId id="472" r:id="rId26"/>
    <p:sldId id="477" r:id="rId27"/>
    <p:sldId id="481" r:id="rId28"/>
    <p:sldId id="485" r:id="rId29"/>
    <p:sldId id="486" r:id="rId30"/>
    <p:sldId id="530" r:id="rId31"/>
    <p:sldId id="515" r:id="rId32"/>
    <p:sldId id="517" r:id="rId33"/>
    <p:sldId id="531" r:id="rId34"/>
    <p:sldId id="456" r:id="rId35"/>
    <p:sldId id="523" r:id="rId36"/>
    <p:sldId id="524" r:id="rId37"/>
    <p:sldId id="525" r:id="rId38"/>
    <p:sldId id="526" r:id="rId39"/>
    <p:sldId id="528" r:id="rId40"/>
    <p:sldId id="529" r:id="rId41"/>
    <p:sldId id="533" r:id="rId42"/>
    <p:sldId id="534" r:id="rId43"/>
    <p:sldId id="537" r:id="rId44"/>
    <p:sldId id="538" r:id="rId45"/>
    <p:sldId id="539" r:id="rId46"/>
    <p:sldId id="540" r:id="rId47"/>
    <p:sldId id="541" r:id="rId48"/>
    <p:sldId id="542" r:id="rId49"/>
    <p:sldId id="543" r:id="rId50"/>
    <p:sldId id="544" r:id="rId51"/>
    <p:sldId id="545" r:id="rId52"/>
    <p:sldId id="546" r:id="rId53"/>
    <p:sldId id="547" r:id="rId54"/>
    <p:sldId id="548" r:id="rId55"/>
    <p:sldId id="549" r:id="rId56"/>
    <p:sldId id="550" r:id="rId57"/>
    <p:sldId id="551" r:id="rId58"/>
    <p:sldId id="553" r:id="rId59"/>
    <p:sldId id="554" r:id="rId60"/>
    <p:sldId id="555" r:id="rId61"/>
    <p:sldId id="556" r:id="rId62"/>
    <p:sldId id="570" r:id="rId63"/>
    <p:sldId id="557" r:id="rId64"/>
    <p:sldId id="558" r:id="rId65"/>
    <p:sldId id="559" r:id="rId66"/>
    <p:sldId id="560" r:id="rId67"/>
    <p:sldId id="561" r:id="rId68"/>
  </p:sldIdLst>
  <p:sldSz cx="9144000" cy="6858000" type="screen4x3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ps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A200"/>
    <a:srgbClr val="FF0000"/>
    <a:srgbClr val="0000CC"/>
    <a:srgbClr val="C00000"/>
    <a:srgbClr val="1F497D"/>
    <a:srgbClr val="4F81BD"/>
    <a:srgbClr val="953735"/>
    <a:srgbClr val="558ED5"/>
    <a:srgbClr val="BFBFB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6065" autoAdjust="0"/>
    <p:restoredTop sz="95560" autoAdjust="0"/>
  </p:normalViewPr>
  <p:slideViewPr>
    <p:cSldViewPr>
      <p:cViewPr>
        <p:scale>
          <a:sx n="60" d="100"/>
          <a:sy n="60" d="100"/>
        </p:scale>
        <p:origin x="-3084" y="-15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38720817792509E-2"/>
          <c:y val="0.18064195100612421"/>
          <c:w val="0.32532255836441498"/>
          <c:h val="0.515094050743656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80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2.571464751116637E-2"/>
          <c:y val="0.77822871099445901"/>
          <c:w val="0.94710871667357366"/>
          <c:h val="0.1771858952413557"/>
        </c:manualLayout>
      </c:layout>
      <c:overlay val="0"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128</c:v>
                </c:pt>
                <c:pt idx="1">
                  <c:v>4</c:v>
                </c:pt>
                <c:pt idx="2">
                  <c:v>130</c:v>
                </c:pt>
                <c:pt idx="3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Option 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124</c:v>
                </c:pt>
                <c:pt idx="1">
                  <c:v>8</c:v>
                </c:pt>
                <c:pt idx="2">
                  <c:v>130</c:v>
                </c:pt>
                <c:pt idx="3">
                  <c:v>38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Option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Sheet1!$D$2:$D$5</c:f>
              <c:numCache>
                <c:formatCode>0</c:formatCode>
                <c:ptCount val="4"/>
                <c:pt idx="0">
                  <c:v>122</c:v>
                </c:pt>
                <c:pt idx="1">
                  <c:v>8</c:v>
                </c:pt>
                <c:pt idx="2">
                  <c:v>132</c:v>
                </c:pt>
                <c:pt idx="3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Option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Sheet1!$E$2:$E$5</c:f>
              <c:numCache>
                <c:formatCode>0</c:formatCode>
                <c:ptCount val="4"/>
                <c:pt idx="0">
                  <c:v>121</c:v>
                </c:pt>
                <c:pt idx="1">
                  <c:v>8</c:v>
                </c:pt>
                <c:pt idx="2">
                  <c:v>133</c:v>
                </c:pt>
                <c:pt idx="3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1160704"/>
        <c:axId val="41162240"/>
      </c:barChart>
      <c:catAx>
        <c:axId val="4116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1162240"/>
        <c:crosses val="autoZero"/>
        <c:auto val="1"/>
        <c:lblAlgn val="ctr"/>
        <c:lblOffset val="25"/>
        <c:noMultiLvlLbl val="0"/>
      </c:catAx>
      <c:valAx>
        <c:axId val="41162240"/>
        <c:scaling>
          <c:orientation val="minMax"/>
          <c:max val="140"/>
          <c:min val="0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crossAx val="41160704"/>
        <c:crosses val="autoZero"/>
        <c:crossBetween val="between"/>
        <c:majorUnit val="20"/>
        <c:minorUnit val="1.0000000000000002E-2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22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20450580663718404"/>
          <c:w val="0.97297297297297303"/>
          <c:h val="0.666922662064502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AI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0.11549696090620251"/>
                  <c:y val="-3.4246575342465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0.01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1111111111111111"/>
                  <c:y val="-2.0547945205479451E-2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1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549696090620251"/>
                  <c:y val="-7.9908855571135806E-2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1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111111111111101"/>
                  <c:y val="-2.5114155251141551E-2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1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0.05</c:v>
                </c:pt>
                <c:pt idx="1">
                  <c:v>0.02</c:v>
                </c:pt>
                <c:pt idx="2">
                  <c:v>0.1</c:v>
                </c:pt>
                <c:pt idx="3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.11549696090620251"/>
                  <c:y val="-0.13242009132420091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2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0.21</c:v>
                </c:pt>
                <c:pt idx="1">
                  <c:v>0.02</c:v>
                </c:pt>
                <c:pt idx="2">
                  <c:v>0.36</c:v>
                </c:pt>
                <c:pt idx="3">
                  <c:v>0.25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.11549696090620251"/>
                  <c:y val="-0.17579926653003991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3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0.25</c:v>
                </c:pt>
                <c:pt idx="1">
                  <c:v>0.02</c:v>
                </c:pt>
                <c:pt idx="2">
                  <c:v>0.15</c:v>
                </c:pt>
                <c:pt idx="3">
                  <c:v>0.15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MR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.11549696090620251"/>
                  <c:y val="-0.22831050228310501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4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11111111111111"/>
                  <c:y val="-1.1415525114155251E-2"/>
                </c:manualLayout>
              </c:layout>
              <c:spPr/>
              <c:txPr>
                <a:bodyPr rot="0" vert="horz"/>
                <a:lstStyle/>
                <a:p>
                  <a:pPr>
                    <a:defRPr>
                      <a:solidFill>
                        <a:schemeClr val="accent4">
                          <a:lumMod val="75000"/>
                        </a:schemeClr>
                      </a:solidFill>
                      <a:effectLst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0.02</c:v>
                </c:pt>
                <c:pt idx="2">
                  <c:v>7.0000000000000007E-2</c:v>
                </c:pt>
                <c:pt idx="3">
                  <c:v>0.05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WH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effectLst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Sheet1!$G$2:$G$5</c:f>
              <c:numCache>
                <c:formatCode>0%</c:formatCode>
                <c:ptCount val="4"/>
                <c:pt idx="0">
                  <c:v>0.42</c:v>
                </c:pt>
                <c:pt idx="1">
                  <c:v>0.91</c:v>
                </c:pt>
                <c:pt idx="2">
                  <c:v>0.32</c:v>
                </c:pt>
                <c:pt idx="3">
                  <c:v>0.51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1110912"/>
        <c:axId val="41149568"/>
      </c:barChart>
      <c:catAx>
        <c:axId val="41110912"/>
        <c:scaling>
          <c:orientation val="minMax"/>
        </c:scaling>
        <c:delete val="0"/>
        <c:axPos val="b"/>
        <c:majorTickMark val="out"/>
        <c:minorTickMark val="none"/>
        <c:tickLblPos val="nextTo"/>
        <c:crossAx val="41149568"/>
        <c:crosses val="autoZero"/>
        <c:auto val="1"/>
        <c:lblAlgn val="ctr"/>
        <c:lblOffset val="0"/>
        <c:noMultiLvlLbl val="0"/>
      </c:catAx>
      <c:valAx>
        <c:axId val="411495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1110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8390638670166229"/>
          <c:y val="1.3698630136986301E-2"/>
          <c:w val="0.63072523829258187"/>
          <c:h val="7.991334987236184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46 </a:t>
            </a:r>
            <a:r>
              <a:rPr lang="en-US" sz="2400" b="0" dirty="0"/>
              <a:t>Students by Grade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41832832"/>
        <c:axId val="41834368"/>
      </c:barChart>
      <c:catAx>
        <c:axId val="41832832"/>
        <c:scaling>
          <c:orientation val="minMax"/>
        </c:scaling>
        <c:delete val="1"/>
        <c:axPos val="l"/>
        <c:majorGridlines/>
        <c:majorTickMark val="none"/>
        <c:minorTickMark val="none"/>
        <c:tickLblPos val="nextTo"/>
        <c:crossAx val="41834368"/>
        <c:crosses val="autoZero"/>
        <c:auto val="1"/>
        <c:lblAlgn val="ctr"/>
        <c:lblOffset val="100"/>
        <c:noMultiLvlLbl val="0"/>
      </c:catAx>
      <c:valAx>
        <c:axId val="41834368"/>
        <c:scaling>
          <c:orientation val="minMax"/>
          <c:max val="46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41832832"/>
        <c:crosses val="autoZero"/>
        <c:crossBetween val="between"/>
        <c:majorUnit val="46"/>
        <c:minorUnit val="1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Ethnicity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accent4">
                          <a:lumMod val="75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HS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0.1087</c:v>
                </c:pt>
                <c:pt idx="2">
                  <c:v>0</c:v>
                </c:pt>
                <c:pt idx="3">
                  <c:v>0.1087</c:v>
                </c:pt>
                <c:pt idx="4">
                  <c:v>4.3499999999999997E-2</c:v>
                </c:pt>
                <c:pt idx="5">
                  <c:v>0.73909999999999998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20 </a:t>
            </a:r>
            <a:r>
              <a:rPr lang="en-US" sz="2400" b="0" dirty="0"/>
              <a:t>Students by Grade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41935232"/>
        <c:axId val="41936768"/>
      </c:barChart>
      <c:catAx>
        <c:axId val="41935232"/>
        <c:scaling>
          <c:orientation val="minMax"/>
        </c:scaling>
        <c:delete val="1"/>
        <c:axPos val="l"/>
        <c:majorGridlines/>
        <c:majorTickMark val="none"/>
        <c:minorTickMark val="none"/>
        <c:tickLblPos val="nextTo"/>
        <c:crossAx val="41936768"/>
        <c:crosses val="autoZero"/>
        <c:auto val="1"/>
        <c:lblAlgn val="ctr"/>
        <c:lblOffset val="100"/>
        <c:noMultiLvlLbl val="0"/>
      </c:catAx>
      <c:valAx>
        <c:axId val="41936768"/>
        <c:scaling>
          <c:orientation val="minMax"/>
          <c:max val="2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41935232"/>
        <c:crosses val="autoZero"/>
        <c:crossBetween val="between"/>
        <c:majorUnit val="20"/>
        <c:minorUnit val="1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Ethnicity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868766404199476"/>
          <c:y val="0.32112887849510802"/>
          <c:w val="0.5226249149411879"/>
          <c:h val="0.5776652620557067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layout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HS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0.15</c:v>
                </c:pt>
                <c:pt idx="4">
                  <c:v>0.05</c:v>
                </c:pt>
                <c:pt idx="5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2 Students </a:t>
            </a:r>
            <a:r>
              <a:rPr lang="en-US" sz="2400" b="0" dirty="0"/>
              <a:t>by Grade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9440768"/>
        <c:axId val="39442304"/>
      </c:barChart>
      <c:catAx>
        <c:axId val="39440768"/>
        <c:scaling>
          <c:orientation val="minMax"/>
        </c:scaling>
        <c:delete val="1"/>
        <c:axPos val="l"/>
        <c:majorGridlines/>
        <c:majorTickMark val="none"/>
        <c:minorTickMark val="none"/>
        <c:tickLblPos val="nextTo"/>
        <c:crossAx val="39442304"/>
        <c:crosses val="autoZero"/>
        <c:auto val="1"/>
        <c:lblAlgn val="ctr"/>
        <c:lblOffset val="100"/>
        <c:noMultiLvlLbl val="0"/>
      </c:catAx>
      <c:valAx>
        <c:axId val="39442304"/>
        <c:scaling>
          <c:orientation val="minMax"/>
          <c:max val="2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39440768"/>
        <c:crosses val="autoZero"/>
        <c:crossBetween val="between"/>
        <c:majorUnit val="2"/>
        <c:minorUnit val="1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Ethnicity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3.0852046271993777E-3"/>
                  <c:y val="-0.3290649707110812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HS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26 </a:t>
            </a:r>
            <a:r>
              <a:rPr lang="en-US" sz="2400" b="0" dirty="0"/>
              <a:t>Students by Grade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9982592"/>
        <c:axId val="39984128"/>
      </c:barChart>
      <c:catAx>
        <c:axId val="39982592"/>
        <c:scaling>
          <c:orientation val="minMax"/>
        </c:scaling>
        <c:delete val="1"/>
        <c:axPos val="l"/>
        <c:majorGridlines/>
        <c:majorTickMark val="none"/>
        <c:minorTickMark val="none"/>
        <c:tickLblPos val="nextTo"/>
        <c:crossAx val="39984128"/>
        <c:crosses val="autoZero"/>
        <c:auto val="1"/>
        <c:lblAlgn val="ctr"/>
        <c:lblOffset val="100"/>
        <c:noMultiLvlLbl val="0"/>
      </c:catAx>
      <c:valAx>
        <c:axId val="39984128"/>
        <c:scaling>
          <c:orientation val="minMax"/>
          <c:max val="26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39982592"/>
        <c:crosses val="autoZero"/>
        <c:crossBetween val="between"/>
        <c:majorUnit val="26"/>
        <c:minorUnit val="1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Ethnicity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HS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0.73</c:v>
                </c:pt>
                <c:pt idx="3">
                  <c:v>0.08</c:v>
                </c:pt>
                <c:pt idx="4">
                  <c:v>0</c:v>
                </c:pt>
                <c:pt idx="5">
                  <c:v>0.19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966595084705"/>
          <c:y val="0.21432722843346239"/>
          <c:w val="0.67483727034120733"/>
          <c:h val="0.615183146996128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80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0.44</c:v>
                </c:pt>
                <c:pt idx="1">
                  <c:v>0.56000000000000005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39 </a:t>
            </a:r>
            <a:r>
              <a:rPr lang="en-US" sz="2400" b="0" dirty="0"/>
              <a:t>Students by Grade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</c:f>
              <c:strCache>
                <c:ptCount val="1"/>
                <c:pt idx="0">
                  <c:v>Grade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40175872"/>
        <c:axId val="40185856"/>
      </c:barChart>
      <c:catAx>
        <c:axId val="40175872"/>
        <c:scaling>
          <c:orientation val="minMax"/>
        </c:scaling>
        <c:delete val="1"/>
        <c:axPos val="l"/>
        <c:majorGridlines/>
        <c:majorTickMark val="none"/>
        <c:minorTickMark val="none"/>
        <c:tickLblPos val="nextTo"/>
        <c:crossAx val="40185856"/>
        <c:crosses val="autoZero"/>
        <c:auto val="1"/>
        <c:lblAlgn val="ctr"/>
        <c:lblOffset val="100"/>
        <c:noMultiLvlLbl val="0"/>
      </c:catAx>
      <c:valAx>
        <c:axId val="40185856"/>
        <c:scaling>
          <c:orientation val="minMax"/>
          <c:max val="39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40175872"/>
        <c:crosses val="autoZero"/>
        <c:crossBetween val="between"/>
        <c:majorUnit val="39"/>
        <c:minorUnit val="1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Ethnicity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HS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0.23</c:v>
                </c:pt>
                <c:pt idx="3">
                  <c:v>0.08</c:v>
                </c:pt>
                <c:pt idx="4">
                  <c:v>0.23</c:v>
                </c:pt>
                <c:pt idx="5">
                  <c:v>0.46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38720817792509E-2"/>
          <c:y val="0.18064195100612421"/>
          <c:w val="0.32532255836441498"/>
          <c:h val="0.515094050743656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80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Rural 1</c:v>
                </c:pt>
                <c:pt idx="1">
                  <c:v>Rural 2</c:v>
                </c:pt>
                <c:pt idx="2">
                  <c:v>Rural 3</c:v>
                </c:pt>
                <c:pt idx="3">
                  <c:v>Rural 4</c:v>
                </c:pt>
                <c:pt idx="4">
                  <c:v>Urban 1</c:v>
                </c:pt>
                <c:pt idx="5">
                  <c:v>Urban 2</c:v>
                </c:pt>
                <c:pt idx="6">
                  <c:v>Urban 3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0.13</c:v>
                </c:pt>
                <c:pt idx="1">
                  <c:v>0.08</c:v>
                </c:pt>
                <c:pt idx="2">
                  <c:v>0.17</c:v>
                </c:pt>
                <c:pt idx="3">
                  <c:v>0.11</c:v>
                </c:pt>
                <c:pt idx="4">
                  <c:v>0.41</c:v>
                </c:pt>
                <c:pt idx="5">
                  <c:v>7.0000000000000007E-2</c:v>
                </c:pt>
                <c:pt idx="6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2.571464751116637E-2"/>
          <c:y val="0.77822871099445901"/>
          <c:w val="0.94710871667357366"/>
          <c:h val="0.1771858952413557"/>
        </c:manualLayout>
      </c:layout>
      <c:overlay val="0"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966595084705"/>
          <c:y val="0.21432722843346239"/>
          <c:w val="0.67483727034120733"/>
          <c:h val="0.615183146996128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pPr/>
              <c:txPr>
                <a:bodyPr/>
                <a:lstStyle/>
                <a:p>
                  <a:pPr>
                    <a:defRPr sz="28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80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Rural 1</c:v>
                </c:pt>
                <c:pt idx="1">
                  <c:v>Rural 2</c:v>
                </c:pt>
                <c:pt idx="2">
                  <c:v>Rural 3</c:v>
                </c:pt>
                <c:pt idx="3">
                  <c:v>Rural 4</c:v>
                </c:pt>
                <c:pt idx="4">
                  <c:v>Urban 1</c:v>
                </c:pt>
                <c:pt idx="5">
                  <c:v>Urban 2</c:v>
                </c:pt>
                <c:pt idx="6">
                  <c:v>Urban 3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0.12</c:v>
                </c:pt>
                <c:pt idx="1">
                  <c:v>7.0000000000000007E-2</c:v>
                </c:pt>
                <c:pt idx="2">
                  <c:v>0.15</c:v>
                </c:pt>
                <c:pt idx="3">
                  <c:v>0.1</c:v>
                </c:pt>
                <c:pt idx="4">
                  <c:v>0.44</c:v>
                </c:pt>
                <c:pt idx="5">
                  <c:v>0.1</c:v>
                </c:pt>
                <c:pt idx="6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0.21</c:v>
                </c:pt>
                <c:pt idx="2">
                  <c:v>0.25</c:v>
                </c:pt>
                <c:pt idx="3">
                  <c:v>7.0000000000000007E-2</c:v>
                </c:pt>
                <c:pt idx="4">
                  <c:v>0.42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Option 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0.24</c:v>
                </c:pt>
                <c:pt idx="2">
                  <c:v>0.27</c:v>
                </c:pt>
                <c:pt idx="3">
                  <c:v>7.0000000000000007E-2</c:v>
                </c:pt>
                <c:pt idx="4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Option 2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0.21</c:v>
                </c:pt>
                <c:pt idx="2">
                  <c:v>0.27</c:v>
                </c:pt>
                <c:pt idx="3">
                  <c:v>0.08</c:v>
                </c:pt>
                <c:pt idx="4">
                  <c:v>0.39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Option 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0.06</c:v>
                </c:pt>
                <c:pt idx="1">
                  <c:v>0.21</c:v>
                </c:pt>
                <c:pt idx="2">
                  <c:v>0.28999999999999998</c:v>
                </c:pt>
                <c:pt idx="3">
                  <c:v>0.06</c:v>
                </c:pt>
                <c:pt idx="4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9989120"/>
        <c:axId val="29999104"/>
      </c:barChart>
      <c:catAx>
        <c:axId val="29989120"/>
        <c:scaling>
          <c:orientation val="minMax"/>
        </c:scaling>
        <c:delete val="0"/>
        <c:axPos val="b"/>
        <c:majorTickMark val="none"/>
        <c:minorTickMark val="none"/>
        <c:tickLblPos val="nextTo"/>
        <c:crossAx val="29999104"/>
        <c:crosses val="autoZero"/>
        <c:auto val="1"/>
        <c:lblAlgn val="ctr"/>
        <c:lblOffset val="25"/>
        <c:noMultiLvlLbl val="0"/>
      </c:catAx>
      <c:valAx>
        <c:axId val="29999104"/>
        <c:scaling>
          <c:orientation val="minMax"/>
          <c:max val="0.5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29989120"/>
        <c:crosses val="autoZero"/>
        <c:crossBetween val="between"/>
        <c:majorUnit val="0.1"/>
        <c:minorUnit val="1.0000000000000002E-2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1" dirty="0"/>
              <a:t>Broadus </a:t>
            </a:r>
            <a:r>
              <a:rPr lang="en-US" sz="2400" b="1" dirty="0" smtClean="0"/>
              <a:t>Wood</a:t>
            </a:r>
            <a:endParaRPr lang="en-US" sz="2400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6975308641975308E-2"/>
          <c:y val="0.19664851268591427"/>
          <c:w val="0.96604938271604934"/>
          <c:h val="0.690752843394575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State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0.01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0.91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Redistricted State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 rot="-5400000" vert="horz"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WH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0.02</c:v>
                </c:pt>
                <c:pt idx="3">
                  <c:v>0.03</c:v>
                </c:pt>
                <c:pt idx="4">
                  <c:v>0.03</c:v>
                </c:pt>
                <c:pt idx="5">
                  <c:v>0.88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0339072"/>
        <c:axId val="30340608"/>
      </c:barChart>
      <c:catAx>
        <c:axId val="30339072"/>
        <c:scaling>
          <c:orientation val="minMax"/>
        </c:scaling>
        <c:delete val="0"/>
        <c:axPos val="b"/>
        <c:majorTickMark val="none"/>
        <c:minorTickMark val="out"/>
        <c:tickLblPos val="nextTo"/>
        <c:crossAx val="30340608"/>
        <c:crosses val="autoZero"/>
        <c:auto val="1"/>
        <c:lblAlgn val="ctr"/>
        <c:lblOffset val="25"/>
        <c:noMultiLvlLbl val="0"/>
      </c:catAx>
      <c:valAx>
        <c:axId val="30340608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30339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US" sz="2400" b="1" dirty="0" err="1" smtClean="0"/>
              <a:t>Woodbrook</a:t>
            </a:r>
            <a:endParaRPr lang="en-US" sz="2400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6975308641975308E-2"/>
          <c:y val="0.16748622047244094"/>
          <c:w val="0.96604938271604934"/>
          <c:h val="0.706026246719160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State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0.04</c:v>
                </c:pt>
                <c:pt idx="1">
                  <c:v>0.25</c:v>
                </c:pt>
                <c:pt idx="2">
                  <c:v>0.15</c:v>
                </c:pt>
                <c:pt idx="3">
                  <c:v>0.05</c:v>
                </c:pt>
                <c:pt idx="4">
                  <c:v>0.51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Redistricted State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 rot="-5400000" vert="horz"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0.03</c:v>
                </c:pt>
                <c:pt idx="1">
                  <c:v>0.24</c:v>
                </c:pt>
                <c:pt idx="2">
                  <c:v>0.15</c:v>
                </c:pt>
                <c:pt idx="3">
                  <c:v>0.05</c:v>
                </c:pt>
                <c:pt idx="4">
                  <c:v>0.53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2199296"/>
        <c:axId val="22209280"/>
      </c:barChart>
      <c:catAx>
        <c:axId val="22199296"/>
        <c:scaling>
          <c:orientation val="minMax"/>
        </c:scaling>
        <c:delete val="0"/>
        <c:axPos val="b"/>
        <c:majorTickMark val="none"/>
        <c:minorTickMark val="out"/>
        <c:tickLblPos val="nextTo"/>
        <c:crossAx val="22209280"/>
        <c:crosses val="autoZero"/>
        <c:auto val="1"/>
        <c:lblAlgn val="ctr"/>
        <c:lblOffset val="25"/>
        <c:noMultiLvlLbl val="0"/>
      </c:catAx>
      <c:valAx>
        <c:axId val="22209280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22199296"/>
        <c:crosses val="autoZero"/>
        <c:crossBetween val="between"/>
        <c:majorUnit val="0.1"/>
        <c:minorUnit val="2.0000000000000004E-2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0.36</c:v>
                </c:pt>
                <c:pt idx="2">
                  <c:v>0.15</c:v>
                </c:pt>
                <c:pt idx="3">
                  <c:v>7.0000000000000007E-2</c:v>
                </c:pt>
                <c:pt idx="4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Option 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Sheet1!$C$2:$C$6</c:f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Option 2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0.38</c:v>
                </c:pt>
                <c:pt idx="2">
                  <c:v>0.14000000000000001</c:v>
                </c:pt>
                <c:pt idx="3">
                  <c:v>7.0000000000000007E-2</c:v>
                </c:pt>
                <c:pt idx="4">
                  <c:v>0.31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Option 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AS</c:v>
                </c:pt>
                <c:pt idx="1">
                  <c:v>BL</c:v>
                </c:pt>
                <c:pt idx="2">
                  <c:v>HL</c:v>
                </c:pt>
                <c:pt idx="3">
                  <c:v>MR</c:v>
                </c:pt>
                <c:pt idx="4">
                  <c:v>WH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0.1</c:v>
                </c:pt>
                <c:pt idx="1">
                  <c:v>0.35</c:v>
                </c:pt>
                <c:pt idx="2">
                  <c:v>0.14000000000000001</c:v>
                </c:pt>
                <c:pt idx="3">
                  <c:v>0.08</c:v>
                </c:pt>
                <c:pt idx="4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746304"/>
        <c:axId val="31752192"/>
      </c:barChart>
      <c:catAx>
        <c:axId val="31746304"/>
        <c:scaling>
          <c:orientation val="minMax"/>
        </c:scaling>
        <c:delete val="0"/>
        <c:axPos val="b"/>
        <c:majorTickMark val="none"/>
        <c:minorTickMark val="none"/>
        <c:tickLblPos val="nextTo"/>
        <c:crossAx val="31752192"/>
        <c:crosses val="autoZero"/>
        <c:auto val="1"/>
        <c:lblAlgn val="ctr"/>
        <c:lblOffset val="25"/>
        <c:noMultiLvlLbl val="0"/>
      </c:catAx>
      <c:valAx>
        <c:axId val="31752192"/>
        <c:scaling>
          <c:orientation val="minMax"/>
          <c:max val="0.4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1746304"/>
        <c:crosses val="autoZero"/>
        <c:crossBetween val="between"/>
        <c:majorUnit val="0.1"/>
        <c:minorUnit val="1.0000000000000002E-2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0.498</c:v>
                </c:pt>
                <c:pt idx="1">
                  <c:v>0.19900000000000001</c:v>
                </c:pt>
                <c:pt idx="2">
                  <c:v>0.70699999999999996</c:v>
                </c:pt>
                <c:pt idx="3">
                  <c:v>0.51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Option 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Sheet1!$C$2:$C$5</c:f>
              <c:numCache>
                <c:formatCode>0.0%</c:formatCode>
                <c:ptCount val="4"/>
                <c:pt idx="0">
                  <c:v>0.54300000000000004</c:v>
                </c:pt>
                <c:pt idx="1">
                  <c:v>0.19500000000000001</c:v>
                </c:pt>
                <c:pt idx="2">
                  <c:v>0.70699999999999996</c:v>
                </c:pt>
                <c:pt idx="3">
                  <c:v>0.48099999999999998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Option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Sheet1!$D$2:$D$5</c:f>
              <c:numCache>
                <c:formatCode>0.0%</c:formatCode>
                <c:ptCount val="4"/>
                <c:pt idx="0">
                  <c:v>0.53</c:v>
                </c:pt>
                <c:pt idx="1">
                  <c:v>0.19500000000000001</c:v>
                </c:pt>
                <c:pt idx="2">
                  <c:v>0.71199999999999997</c:v>
                </c:pt>
                <c:pt idx="3">
                  <c:v>0.48099999999999998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Option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Agnor-Hurt</c:v>
                </c:pt>
                <c:pt idx="1">
                  <c:v>Broadus Wood</c:v>
                </c:pt>
                <c:pt idx="2">
                  <c:v>Greer</c:v>
                </c:pt>
                <c:pt idx="3">
                  <c:v>Woodbrook</c:v>
                </c:pt>
              </c:strCache>
            </c:strRef>
          </c:cat>
          <c:val>
            <c:numRef>
              <c:f>Sheet1!$E$2:$E$5</c:f>
              <c:numCache>
                <c:formatCode>0.0%</c:formatCode>
                <c:ptCount val="4"/>
                <c:pt idx="0">
                  <c:v>0.55200000000000005</c:v>
                </c:pt>
                <c:pt idx="1">
                  <c:v>0.19500000000000001</c:v>
                </c:pt>
                <c:pt idx="2">
                  <c:v>0.68600000000000005</c:v>
                </c:pt>
                <c:pt idx="3">
                  <c:v>0.48099999999999998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0233728"/>
        <c:axId val="30235264"/>
      </c:barChart>
      <c:catAx>
        <c:axId val="3023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0235264"/>
        <c:crosses val="autoZero"/>
        <c:auto val="1"/>
        <c:lblAlgn val="ctr"/>
        <c:lblOffset val="25"/>
        <c:noMultiLvlLbl val="0"/>
      </c:catAx>
      <c:valAx>
        <c:axId val="30235264"/>
        <c:scaling>
          <c:orientation val="minMax"/>
          <c:max val="0.8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30233728"/>
        <c:crosses val="autoZero"/>
        <c:crossBetween val="between"/>
        <c:majorUnit val="0.2"/>
        <c:minorUnit val="1.0000000000000002E-2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2200"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2-14T10:04:17.721" idx="1">
    <p:pos x="4688" y="2974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4454" cy="457045"/>
          </a:xfrm>
          <a:prstGeom prst="rect">
            <a:avLst/>
          </a:prstGeom>
        </p:spPr>
        <p:txBody>
          <a:bodyPr vert="horz" lIns="90301" tIns="45150" rIns="90301" bIns="45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4206" y="1"/>
            <a:ext cx="3024454" cy="457045"/>
          </a:xfrm>
          <a:prstGeom prst="rect">
            <a:avLst/>
          </a:prstGeom>
        </p:spPr>
        <p:txBody>
          <a:bodyPr vert="horz" lIns="90301" tIns="45150" rIns="90301" bIns="45150" rtlCol="0"/>
          <a:lstStyle>
            <a:lvl1pPr algn="r">
              <a:defRPr sz="1200"/>
            </a:lvl1pPr>
          </a:lstStyle>
          <a:p>
            <a:fld id="{8BA12689-9E9C-40B5-A77C-7DCC408B8DA1}" type="datetimeFigureOut">
              <a:rPr lang="en-US" smtClean="0"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397"/>
            <a:ext cx="3024454" cy="457045"/>
          </a:xfrm>
          <a:prstGeom prst="rect">
            <a:avLst/>
          </a:prstGeom>
        </p:spPr>
        <p:txBody>
          <a:bodyPr vert="horz" lIns="90301" tIns="45150" rIns="90301" bIns="45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4206" y="8685397"/>
            <a:ext cx="3024454" cy="457045"/>
          </a:xfrm>
          <a:prstGeom prst="rect">
            <a:avLst/>
          </a:prstGeom>
        </p:spPr>
        <p:txBody>
          <a:bodyPr vert="horz" lIns="90301" tIns="45150" rIns="90301" bIns="45150" rtlCol="0" anchor="b"/>
          <a:lstStyle>
            <a:lvl1pPr algn="r">
              <a:defRPr sz="1200"/>
            </a:lvl1pPr>
          </a:lstStyle>
          <a:p>
            <a:fld id="{C025A590-063A-4E07-9B1A-96F73871F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27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72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4466" y="0"/>
            <a:ext cx="3024187" cy="4572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r">
              <a:defRPr sz="1200"/>
            </a:lvl1pPr>
          </a:lstStyle>
          <a:p>
            <a:fld id="{CDD87790-1D3A-470C-A814-90CE935F7DB7}" type="datetimeFigureOut">
              <a:rPr lang="en-US" smtClean="0"/>
              <a:t>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2" rIns="91425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343400"/>
            <a:ext cx="5583238" cy="4114800"/>
          </a:xfrm>
          <a:prstGeom prst="rect">
            <a:avLst/>
          </a:prstGeom>
        </p:spPr>
        <p:txBody>
          <a:bodyPr vert="horz" lIns="91425" tIns="45712" rIns="91425" bIns="4571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188" cy="4572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4466" y="8685213"/>
            <a:ext cx="3024187" cy="4572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r">
              <a:defRPr sz="1200"/>
            </a:lvl1pPr>
          </a:lstStyle>
          <a:p>
            <a:fld id="{742FD431-8655-438C-AA61-DF5D4AB25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48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772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4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01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3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6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75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40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403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74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925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222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84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58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10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26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86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18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44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08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94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095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96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881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918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9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884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9598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5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805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35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973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400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33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6710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929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5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071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2407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474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18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407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0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400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1109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88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440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6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51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911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89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153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340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7999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0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37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10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62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43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2/14/2013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8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0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9A50E-65D5-4142-B877-EEEB226718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ED7A-4690-496E-B586-D765D4DEAA5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3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chart" Target="../charts/char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chart" Target="../charts/char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chart" Target="../charts/char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chart" Target="../charts/char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chart" Target="../charts/char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447800"/>
            <a:ext cx="7315200" cy="1447800"/>
          </a:xfrm>
        </p:spPr>
        <p:txBody>
          <a:bodyPr/>
          <a:lstStyle/>
          <a:p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Superintendent’s Redistricting 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 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School Board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14800"/>
            <a:ext cx="7467600" cy="1600200"/>
          </a:xfrm>
        </p:spPr>
        <p:txBody>
          <a:bodyPr>
            <a:noAutofit/>
          </a:bodyPr>
          <a:lstStyle/>
          <a:p>
            <a:pPr algn="r"/>
            <a:r>
              <a:rPr lang="en-US" sz="3600" dirty="0" smtClean="0"/>
              <a:t>February 14</a:t>
            </a:r>
            <a:r>
              <a:rPr lang="en-US" sz="3600" dirty="0" smtClean="0"/>
              <a:t>, 2012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409235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Current Capacity vs. Enrollment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518155"/>
              </p:ext>
            </p:extLst>
          </p:nvPr>
        </p:nvGraphicFramePr>
        <p:xfrm>
          <a:off x="1341120" y="685800"/>
          <a:ext cx="6583680" cy="4572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45920"/>
                <a:gridCol w="1645920"/>
                <a:gridCol w="1645920"/>
                <a:gridCol w="164592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Franklin Gothic Book" pitchFamily="34" charset="0"/>
                        </a:rPr>
                        <a:t>School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Building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Capacity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Fall 2012 Enrollment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Capacity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</a:t>
                      </a:r>
                      <a:br>
                        <a:rPr lang="en-US" sz="2400" b="1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</a:b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Conflict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Agnor-Hurt</a:t>
                      </a:r>
                      <a:endParaRPr lang="en-US" sz="24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464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(142)</a:t>
                      </a:r>
                      <a:endParaRPr lang="en-US" sz="2400" dirty="0">
                        <a:solidFill>
                          <a:srgbClr val="FF0000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Broadus</a:t>
                      </a:r>
                      <a:r>
                        <a:rPr lang="en-US" sz="2400" b="1" baseline="0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 Wood</a:t>
                      </a:r>
                      <a:endParaRPr lang="en-US" sz="24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360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285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75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Greer</a:t>
                      </a:r>
                      <a:endParaRPr lang="en-US" sz="24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542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468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74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Woodbrook</a:t>
                      </a:r>
                      <a:endParaRPr lang="en-US" sz="24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312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299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13</a:t>
                      </a:r>
                      <a:endParaRPr lang="en-US" sz="24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8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200" dirty="0" smtClean="0"/>
              <a:t>Projected Capacity vs. Enrollment</a:t>
            </a:r>
            <a:endParaRPr lang="en-US" sz="42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782287"/>
              </p:ext>
            </p:extLst>
          </p:nvPr>
        </p:nvGraphicFramePr>
        <p:xfrm>
          <a:off x="914399" y="685799"/>
          <a:ext cx="7239001" cy="4572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71601"/>
                <a:gridCol w="1066800"/>
                <a:gridCol w="960120"/>
                <a:gridCol w="960120"/>
                <a:gridCol w="960120"/>
                <a:gridCol w="960120"/>
                <a:gridCol w="960120"/>
              </a:tblGrid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itchFamily="34" charset="0"/>
                        </a:rPr>
                        <a:t>School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Building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Capacity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Franklin Gothic Book" pitchFamily="34" charset="0"/>
                        </a:rPr>
                        <a:t>5-Year Projected Enrollment </a:t>
                      </a:r>
                      <a:r>
                        <a:rPr lang="en-US" sz="1600" b="1" baseline="0" dirty="0" smtClean="0">
                          <a:latin typeface="Franklin Gothic Book" pitchFamily="34" charset="0"/>
                        </a:rPr>
                        <a:t>&amp; Capacity Conflicts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2013-14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2014-15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2015-16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2016-17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2017-18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Agnor-Hurt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464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642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656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678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689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687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(178)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(192)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(214)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(225)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(223)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Broadus</a:t>
                      </a:r>
                      <a:r>
                        <a:rPr lang="en-US" sz="1600" b="1" baseline="0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 Wood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360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288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289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Greer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542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476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489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487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508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508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66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55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Woodbrook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312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294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296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0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Makeshift Learning Spaces</a:t>
            </a:r>
            <a:endParaRPr lang="en-US" sz="3600" dirty="0">
              <a:latin typeface="Franklin Gothic Book" pitchFamily="34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5" y="1130298"/>
            <a:ext cx="4114798" cy="2743199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005" y="1130298"/>
            <a:ext cx="4114798" cy="27431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5" y="3886197"/>
            <a:ext cx="4114798" cy="2743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65" y="3886197"/>
            <a:ext cx="4114798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Agnor-Hurt Trailers</a:t>
            </a:r>
            <a:endParaRPr lang="en-US" sz="3600" dirty="0">
              <a:latin typeface="Franklin Gothic Book" pitchFamily="34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5" y="1130298"/>
            <a:ext cx="4114798" cy="2743198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5" y="3886197"/>
            <a:ext cx="4114798" cy="27431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65" y="3886197"/>
            <a:ext cx="4114798" cy="27431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7900" y="1123434"/>
            <a:ext cx="3917663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Trailer Usage:</a:t>
            </a:r>
          </a:p>
          <a:p>
            <a:pPr marL="457200" indent="-457200">
              <a:spcAft>
                <a:spcPts val="15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</a:rPr>
              <a:t>Gifted Resources and ESOL Remediation</a:t>
            </a:r>
          </a:p>
          <a:p>
            <a:pPr marL="457200" indent="-457200">
              <a:spcAft>
                <a:spcPts val="15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</a:rPr>
              <a:t>Music</a:t>
            </a:r>
          </a:p>
          <a:p>
            <a:pPr marL="457200" indent="-457200">
              <a:spcAft>
                <a:spcPts val="15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</a:rPr>
              <a:t>Student Support Services</a:t>
            </a:r>
          </a:p>
        </p:txBody>
      </p:sp>
    </p:spTree>
    <p:extLst>
      <p:ext uri="{BB962C8B-B14F-4D97-AF65-F5344CB8AC3E}">
        <p14:creationId xmlns:p14="http://schemas.microsoft.com/office/powerpoint/2010/main" val="17899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Current Elementary School Boundaries</a:t>
            </a:r>
            <a:endParaRPr lang="en-US" sz="3600" dirty="0">
              <a:latin typeface="Franklin Gothic Book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" b="19119"/>
          <a:stretch/>
        </p:blipFill>
        <p:spPr bwMode="auto">
          <a:xfrm>
            <a:off x="0" y="1143000"/>
            <a:ext cx="9144000" cy="571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3581400" y="1808480"/>
            <a:ext cx="1828800" cy="3200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79646">
                    <a:lumMod val="75000"/>
                  </a:srgbClr>
                </a:solidFill>
                <a:latin typeface="Franklin Gothic Book" pitchFamily="34" charset="0"/>
              </a:rPr>
              <a:t>Broadus Wood</a:t>
            </a:r>
            <a:endParaRPr lang="en-US" sz="2000" dirty="0">
              <a:solidFill>
                <a:srgbClr val="F79646">
                  <a:lumMod val="75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900714" y="3215640"/>
            <a:ext cx="1447800" cy="32004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8064A2">
                    <a:lumMod val="75000"/>
                  </a:srgbClr>
                </a:solidFill>
                <a:latin typeface="Franklin Gothic Book" pitchFamily="34" charset="0"/>
              </a:rPr>
              <a:t>Agnor-Hurt</a:t>
            </a:r>
            <a:endParaRPr lang="en-US" sz="2000" dirty="0">
              <a:solidFill>
                <a:srgbClr val="8064A2">
                  <a:lumMod val="75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490686" y="5059680"/>
            <a:ext cx="914400" cy="32004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4F81BD">
                    <a:lumMod val="75000"/>
                  </a:srgbClr>
                </a:solidFill>
                <a:latin typeface="Franklin Gothic Book" pitchFamily="34" charset="0"/>
              </a:rPr>
              <a:t>Greer</a:t>
            </a:r>
            <a:endParaRPr lang="en-US" sz="2000" dirty="0">
              <a:solidFill>
                <a:srgbClr val="4F81BD">
                  <a:lumMod val="75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355771" y="4038600"/>
            <a:ext cx="1524000" cy="32004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rgbClr val="51A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51A200"/>
                </a:solidFill>
                <a:latin typeface="Franklin Gothic Book" pitchFamily="34" charset="0"/>
              </a:rPr>
              <a:t>Woodbrook</a:t>
            </a:r>
            <a:endParaRPr lang="en-US" sz="2000" dirty="0">
              <a:solidFill>
                <a:srgbClr val="51A200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3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11917" b="5079"/>
          <a:stretch/>
        </p:blipFill>
        <p:spPr>
          <a:xfrm>
            <a:off x="0" y="1165614"/>
            <a:ext cx="9144000" cy="569238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Proposed Areas of Movement</a:t>
            </a:r>
            <a:endParaRPr lang="en-US" sz="3600" dirty="0">
              <a:latin typeface="Franklin Gothic Book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516052" y="1447800"/>
            <a:ext cx="164592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8000"/>
                </a:solidFill>
                <a:latin typeface="Franklin Gothic Book" pitchFamily="34" charset="0"/>
              </a:rPr>
              <a:t>Woodlands/ Earlysville Rd</a:t>
            </a:r>
            <a:endParaRPr lang="en-US" sz="2000" dirty="0">
              <a:solidFill>
                <a:srgbClr val="008000"/>
              </a:solidFill>
              <a:latin typeface="Franklin Gothic Boo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196909" y="3581400"/>
            <a:ext cx="141732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B8B4"/>
                </a:solidFill>
                <a:latin typeface="Franklin Gothic Book" pitchFamily="34" charset="0"/>
              </a:rPr>
              <a:t>Northfield/ Huntington</a:t>
            </a:r>
            <a:endParaRPr lang="en-US" sz="2000" dirty="0">
              <a:solidFill>
                <a:srgbClr val="00B8B4"/>
              </a:solidFill>
              <a:latin typeface="Franklin Gothic Book" pitchFamily="34" charset="0"/>
            </a:endParaRPr>
          </a:p>
        </p:txBody>
      </p:sp>
      <p:cxnSp>
        <p:nvCxnSpPr>
          <p:cNvPr id="5" name="Straight Arrow Connector 4"/>
          <p:cNvCxnSpPr>
            <a:stCxn id="28" idx="2"/>
          </p:cNvCxnSpPr>
          <p:nvPr/>
        </p:nvCxnSpPr>
        <p:spPr>
          <a:xfrm flipH="1">
            <a:off x="7467600" y="4221480"/>
            <a:ext cx="437969" cy="4267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1739900" y="4130405"/>
            <a:ext cx="169164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Franklin Gothic Book" pitchFamily="34" charset="0"/>
              </a:rPr>
              <a:t>Squirrel Ridge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Franklin Gothic Book" pitchFamily="34" charset="0"/>
            </a:endParaRPr>
          </a:p>
        </p:txBody>
      </p:sp>
      <p:cxnSp>
        <p:nvCxnSpPr>
          <p:cNvPr id="30" name="Straight Arrow Connector 29"/>
          <p:cNvCxnSpPr>
            <a:stCxn id="29" idx="3"/>
          </p:cNvCxnSpPr>
          <p:nvPr/>
        </p:nvCxnSpPr>
        <p:spPr>
          <a:xfrm>
            <a:off x="3431540" y="4290425"/>
            <a:ext cx="51816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2026920" y="5043714"/>
            <a:ext cx="132588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666633"/>
                </a:solidFill>
                <a:latin typeface="Franklin Gothic Book" pitchFamily="34" charset="0"/>
              </a:rPr>
              <a:t>Townwood</a:t>
            </a:r>
            <a:endParaRPr lang="en-US" sz="2000" dirty="0">
              <a:solidFill>
                <a:srgbClr val="666633"/>
              </a:solidFill>
              <a:latin typeface="Franklin Gothic Book" pitchFamily="34" charset="0"/>
            </a:endParaRPr>
          </a:p>
        </p:txBody>
      </p:sp>
      <p:cxnSp>
        <p:nvCxnSpPr>
          <p:cNvPr id="32" name="Straight Arrow Connector 31"/>
          <p:cNvCxnSpPr>
            <a:stCxn id="31" idx="3"/>
          </p:cNvCxnSpPr>
          <p:nvPr/>
        </p:nvCxnSpPr>
        <p:spPr>
          <a:xfrm>
            <a:off x="3352800" y="5203734"/>
            <a:ext cx="5486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4552404" y="4401096"/>
            <a:ext cx="137160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CC"/>
                </a:solidFill>
                <a:latin typeface="Franklin Gothic Book" pitchFamily="34" charset="0"/>
              </a:rPr>
              <a:t>Crenshaw/ Triangle Ct</a:t>
            </a:r>
            <a:endParaRPr lang="en-US" sz="2000" dirty="0">
              <a:solidFill>
                <a:srgbClr val="0000CC"/>
              </a:solidFill>
              <a:latin typeface="Franklin Gothic Book" pitchFamily="34" charset="0"/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flipH="1">
            <a:off x="3988524" y="4721136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4725852" y="5349966"/>
            <a:ext cx="150876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CC00"/>
                </a:solidFill>
                <a:latin typeface="Franklin Gothic Book" pitchFamily="34" charset="0"/>
              </a:rPr>
              <a:t>Minor Ridge</a:t>
            </a:r>
            <a:endParaRPr lang="en-US" sz="2000" dirty="0">
              <a:solidFill>
                <a:srgbClr val="00CC00"/>
              </a:solidFill>
              <a:latin typeface="Franklin Gothic Book" pitchFamily="34" charset="0"/>
            </a:endParaRPr>
          </a:p>
        </p:txBody>
      </p:sp>
      <p:cxnSp>
        <p:nvCxnSpPr>
          <p:cNvPr id="39" name="Straight Arrow Connector 38"/>
          <p:cNvCxnSpPr>
            <a:stCxn id="38" idx="1"/>
          </p:cNvCxnSpPr>
          <p:nvPr/>
        </p:nvCxnSpPr>
        <p:spPr>
          <a:xfrm flipH="1">
            <a:off x="4161972" y="5509986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1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" t="399" r="1091" b="8380"/>
          <a:stretch/>
        </p:blipFill>
        <p:spPr>
          <a:xfrm>
            <a:off x="0" y="1143000"/>
            <a:ext cx="9144000" cy="5715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ZOOM: Proposed Areas of Movement to Greer</a:t>
            </a:r>
            <a:endParaRPr lang="en-US" sz="3600" dirty="0">
              <a:latin typeface="Franklin Gothic Book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373810" y="4742538"/>
            <a:ext cx="132588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666633"/>
                </a:solidFill>
                <a:latin typeface="Franklin Gothic Book" pitchFamily="34" charset="0"/>
              </a:rPr>
              <a:t>Townwood</a:t>
            </a:r>
            <a:endParaRPr lang="en-US" sz="2000" dirty="0">
              <a:solidFill>
                <a:srgbClr val="666633"/>
              </a:solidFill>
              <a:latin typeface="Franklin Gothic Book" pitchFamily="34" charset="0"/>
            </a:endParaRPr>
          </a:p>
        </p:txBody>
      </p:sp>
      <p:cxnSp>
        <p:nvCxnSpPr>
          <p:cNvPr id="32" name="Straight Arrow Connector 31"/>
          <p:cNvCxnSpPr>
            <a:stCxn id="31" idx="3"/>
          </p:cNvCxnSpPr>
          <p:nvPr/>
        </p:nvCxnSpPr>
        <p:spPr>
          <a:xfrm>
            <a:off x="3699690" y="4902558"/>
            <a:ext cx="5486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5181600" y="3735255"/>
            <a:ext cx="137160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CC"/>
                </a:solidFill>
                <a:latin typeface="Franklin Gothic Book" pitchFamily="34" charset="0"/>
              </a:rPr>
              <a:t>Crenshaw/ Triangle Ct</a:t>
            </a:r>
            <a:endParaRPr lang="en-US" sz="2000" dirty="0">
              <a:solidFill>
                <a:srgbClr val="0000CC"/>
              </a:solidFill>
              <a:latin typeface="Franklin Gothic Book" pitchFamily="34" charset="0"/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flipH="1">
            <a:off x="4617720" y="4055295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6234612" y="5606144"/>
            <a:ext cx="150876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CC00"/>
                </a:solidFill>
                <a:latin typeface="Franklin Gothic Book" pitchFamily="34" charset="0"/>
              </a:rPr>
              <a:t>Minor Ridge</a:t>
            </a:r>
            <a:endParaRPr lang="en-US" sz="2000" dirty="0">
              <a:solidFill>
                <a:srgbClr val="00CC00"/>
              </a:solidFill>
              <a:latin typeface="Franklin Gothic Book" pitchFamily="34" charset="0"/>
            </a:endParaRPr>
          </a:p>
        </p:txBody>
      </p:sp>
      <p:cxnSp>
        <p:nvCxnSpPr>
          <p:cNvPr id="39" name="Straight Arrow Connector 38"/>
          <p:cNvCxnSpPr>
            <a:stCxn id="38" idx="1"/>
          </p:cNvCxnSpPr>
          <p:nvPr/>
        </p:nvCxnSpPr>
        <p:spPr>
          <a:xfrm flipH="1">
            <a:off x="5670732" y="5766164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892300" y="2527300"/>
            <a:ext cx="169164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Franklin Gothic Book" pitchFamily="34" charset="0"/>
              </a:rPr>
              <a:t>Squirrel Ridge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Franklin Gothic Book" pitchFamily="34" charset="0"/>
            </a:endParaRPr>
          </a:p>
        </p:txBody>
      </p:sp>
      <p:cxnSp>
        <p:nvCxnSpPr>
          <p:cNvPr id="13" name="Straight Arrow Connector 12"/>
          <p:cNvCxnSpPr>
            <a:stCxn id="12" idx="3"/>
          </p:cNvCxnSpPr>
          <p:nvPr/>
        </p:nvCxnSpPr>
        <p:spPr>
          <a:xfrm>
            <a:off x="3583940" y="2687320"/>
            <a:ext cx="51816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7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Redistricting Option 1: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66</a:t>
            </a:r>
            <a:r>
              <a:rPr lang="en-US" sz="4000" dirty="0" smtClean="0"/>
              <a:t> Students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045806"/>
              </p:ext>
            </p:extLst>
          </p:nvPr>
        </p:nvGraphicFramePr>
        <p:xfrm>
          <a:off x="457198" y="685796"/>
          <a:ext cx="8219407" cy="43746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00202"/>
                <a:gridCol w="1323841"/>
                <a:gridCol w="1323841"/>
                <a:gridCol w="1323841"/>
                <a:gridCol w="1323841"/>
                <a:gridCol w="1323841"/>
              </a:tblGrid>
              <a:tr h="38100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Neighborhood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Affected Elementary Students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(Pre-K</a:t>
                      </a:r>
                      <a:r>
                        <a:rPr lang="en-US" sz="1800" baseline="0" dirty="0" smtClean="0"/>
                        <a:t> – 5)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Elementary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Affected Middle School Students (5-7)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Current Middle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Middle</a:t>
                      </a:r>
                      <a:r>
                        <a:rPr lang="en-US" sz="1800" baseline="0" dirty="0" smtClean="0"/>
                        <a:t> School</a:t>
                      </a:r>
                      <a:endParaRPr lang="en-US" sz="1800" dirty="0"/>
                    </a:p>
                  </a:txBody>
                  <a:tcPr anchor="ctr"/>
                </a:tc>
              </a:tr>
              <a:tr h="9264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Woodlands/</a:t>
                      </a:r>
                      <a:r>
                        <a:rPr lang="en-US" sz="1800" baseline="0" dirty="0" smtClean="0"/>
                        <a:t> Earlysville Rd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Broadus Wood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</a:tr>
              <a:tr h="9264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Northfield/</a:t>
                      </a:r>
                      <a:r>
                        <a:rPr lang="en-US" sz="1800" baseline="0" dirty="0" smtClean="0"/>
                        <a:t> Huntington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Woodbrook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Burley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</a:tr>
              <a:tr h="52939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TOTAL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66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14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</a:tr>
              <a:tr h="529390">
                <a:tc gridSpan="6">
                  <a:txBody>
                    <a:bodyPr/>
                    <a:lstStyle/>
                    <a:p>
                      <a:pPr algn="ctr"/>
                      <a:endParaRPr lang="en-US" sz="1800" b="1" i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3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Redistricting Option 2: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94</a:t>
            </a:r>
            <a:r>
              <a:rPr lang="en-US" sz="4000" dirty="0" smtClean="0"/>
              <a:t> Students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8336948"/>
              </p:ext>
            </p:extLst>
          </p:nvPr>
        </p:nvGraphicFramePr>
        <p:xfrm>
          <a:off x="457198" y="685793"/>
          <a:ext cx="8219407" cy="447737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00202"/>
                <a:gridCol w="1323841"/>
                <a:gridCol w="1323841"/>
                <a:gridCol w="1323841"/>
                <a:gridCol w="1323841"/>
                <a:gridCol w="1323841"/>
              </a:tblGrid>
              <a:tr h="3048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Neighborhood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Affected Elementary Students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(Pre-K</a:t>
                      </a:r>
                      <a:r>
                        <a:rPr lang="en-US" sz="1800" baseline="0" dirty="0" smtClean="0"/>
                        <a:t> – 5)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Elementary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Affected Middle School Students (5-7)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Current Middle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Middle</a:t>
                      </a:r>
                      <a:r>
                        <a:rPr lang="en-US" sz="1800" baseline="0" dirty="0" smtClean="0"/>
                        <a:t> School</a:t>
                      </a:r>
                      <a:endParaRPr lang="en-US" sz="1800" dirty="0"/>
                    </a:p>
                  </a:txBody>
                  <a:tcPr anchor="ctr"/>
                </a:tc>
              </a:tr>
              <a:tr h="44656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Option</a:t>
                      </a:r>
                      <a:r>
                        <a:rPr lang="en-US" sz="1800" b="1" baseline="0" dirty="0" smtClean="0">
                          <a:solidFill>
                            <a:srgbClr val="008000"/>
                          </a:solidFill>
                        </a:rPr>
                        <a:t> 1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66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14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465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Squirrel</a:t>
                      </a:r>
                      <a:r>
                        <a:rPr lang="en-US" sz="1800" baseline="0" dirty="0" smtClean="0"/>
                        <a:t> Ridge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Greer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</a:tr>
              <a:tr h="4465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Townwood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Greer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</a:tr>
              <a:tr h="78149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Crenshaw/ Triangle Ct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Burley</a:t>
                      </a:r>
                      <a:endParaRPr lang="en-US" sz="1800" dirty="0"/>
                    </a:p>
                  </a:txBody>
                  <a:tcPr anchor="ctr"/>
                </a:tc>
              </a:tr>
              <a:tr h="44656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TOTAL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94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44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</a:tr>
              <a:tr h="446568">
                <a:tc gridSpan="6"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All Agnor-Hurt students </a:t>
                      </a:r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could move </a:t>
                      </a:r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on to Burley Middle</a:t>
                      </a:r>
                      <a:r>
                        <a:rPr lang="en-US" sz="1800" b="1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School.</a:t>
                      </a:r>
                      <a:endParaRPr lang="en-US" sz="1800" b="1" i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69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Redistricting Option 3: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107</a:t>
            </a:r>
            <a:r>
              <a:rPr lang="en-US" sz="4000" dirty="0" smtClean="0"/>
              <a:t> Students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751315"/>
              </p:ext>
            </p:extLst>
          </p:nvPr>
        </p:nvGraphicFramePr>
        <p:xfrm>
          <a:off x="457198" y="685796"/>
          <a:ext cx="8219407" cy="452887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00202"/>
                <a:gridCol w="1323841"/>
                <a:gridCol w="1323841"/>
                <a:gridCol w="1323841"/>
                <a:gridCol w="1323841"/>
                <a:gridCol w="1323841"/>
              </a:tblGrid>
              <a:tr h="22860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Neighborhood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Affected Elementary Students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(Pre-K</a:t>
                      </a:r>
                      <a:r>
                        <a:rPr lang="en-US" sz="1800" baseline="0" dirty="0" smtClean="0"/>
                        <a:t> – 5)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Elementary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Affected Middle School Students (5-7)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Current Middle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Proposed Middle</a:t>
                      </a:r>
                      <a:r>
                        <a:rPr lang="en-US" sz="1800" baseline="0" dirty="0" smtClean="0"/>
                        <a:t> School</a:t>
                      </a:r>
                      <a:endParaRPr lang="en-US" sz="1800" dirty="0"/>
                    </a:p>
                  </a:txBody>
                  <a:tcPr anchor="ctr"/>
                </a:tc>
              </a:tr>
              <a:tr h="3955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Option</a:t>
                      </a:r>
                      <a:r>
                        <a:rPr lang="en-US" sz="1800" b="1" baseline="0" dirty="0" smtClean="0">
                          <a:solidFill>
                            <a:srgbClr val="008000"/>
                          </a:solidFill>
                        </a:rPr>
                        <a:t> 1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66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8000"/>
                          </a:solidFill>
                        </a:rPr>
                        <a:t>14</a:t>
                      </a:r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3955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Squirrel</a:t>
                      </a:r>
                      <a:r>
                        <a:rPr lang="en-US" sz="1800" baseline="0" dirty="0" smtClean="0"/>
                        <a:t> Ridge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Greer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</a:tr>
              <a:tr h="3955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Minor Ridge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39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Greer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Burley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</a:tr>
              <a:tr h="3955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Townwood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Burley</a:t>
                      </a:r>
                      <a:endParaRPr lang="en-US" sz="1800" dirty="0"/>
                    </a:p>
                  </a:txBody>
                  <a:tcPr anchor="ctr"/>
                </a:tc>
              </a:tr>
              <a:tr h="69228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Crenshaw/ Triangle Ct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—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 change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Jouett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Burley</a:t>
                      </a:r>
                      <a:endParaRPr lang="en-US" sz="1800" dirty="0"/>
                    </a:p>
                  </a:txBody>
                  <a:tcPr anchor="ctr"/>
                </a:tc>
              </a:tr>
              <a:tr h="3955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TOTAL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107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69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</a:tr>
              <a:tr h="395592">
                <a:tc gridSpan="6"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All Agnor-Hurt students </a:t>
                      </a:r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could move </a:t>
                      </a:r>
                      <a:r>
                        <a:rPr lang="en-US" sz="1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on to Burley Middle</a:t>
                      </a:r>
                      <a:r>
                        <a:rPr lang="en-US" sz="1800" b="1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School.</a:t>
                      </a:r>
                      <a:endParaRPr lang="en-US" sz="1800" b="1" i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35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252"/>
            <a:ext cx="64922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457200"/>
            <a:ext cx="2514600" cy="59436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latin typeface="Franklin Gothic Book" pitchFamily="34" charset="0"/>
              </a:rPr>
              <a:t>Student Distribution</a:t>
            </a:r>
          </a:p>
          <a:p>
            <a:pPr algn="l"/>
            <a:endParaRPr lang="en-US" sz="3600" dirty="0" smtClean="0">
              <a:latin typeface="Franklin Gothic Book" pitchFamily="34" charset="0"/>
            </a:endParaRPr>
          </a:p>
          <a:p>
            <a:pPr algn="l"/>
            <a:endParaRPr lang="en-US" sz="3600" dirty="0" smtClean="0">
              <a:latin typeface="Franklin Gothic Book" pitchFamily="34" charset="0"/>
            </a:endParaRPr>
          </a:p>
          <a:p>
            <a:pPr algn="l">
              <a:lnSpc>
                <a:spcPts val="3600"/>
              </a:lnSpc>
            </a:pPr>
            <a:r>
              <a:rPr lang="en-US" sz="7200" dirty="0" smtClean="0">
                <a:solidFill>
                  <a:srgbClr val="0070C0"/>
                </a:solidFill>
                <a:latin typeface="Franklin Gothic Book" pitchFamily="34" charset="0"/>
              </a:rPr>
              <a:t>44</a:t>
            </a:r>
            <a:r>
              <a:rPr lang="en-US" sz="3600" dirty="0" smtClean="0">
                <a:latin typeface="Franklin Gothic Book" pitchFamily="34" charset="0"/>
              </a:rPr>
              <a:t>%</a:t>
            </a:r>
          </a:p>
          <a:p>
            <a:pPr algn="l">
              <a:lnSpc>
                <a:spcPts val="3600"/>
              </a:lnSpc>
            </a:pPr>
            <a:r>
              <a:rPr lang="en-US" sz="3600" dirty="0" smtClean="0">
                <a:latin typeface="Franklin Gothic Book" pitchFamily="34" charset="0"/>
              </a:rPr>
              <a:t>Rural</a:t>
            </a:r>
          </a:p>
          <a:p>
            <a:pPr algn="l">
              <a:lnSpc>
                <a:spcPts val="3600"/>
              </a:lnSpc>
            </a:pPr>
            <a:endParaRPr lang="en-US" sz="3600" dirty="0" smtClean="0">
              <a:latin typeface="Franklin Gothic Book" pitchFamily="34" charset="0"/>
            </a:endParaRPr>
          </a:p>
          <a:p>
            <a:pPr algn="l"/>
            <a:endParaRPr lang="en-US" sz="3600" dirty="0" smtClean="0">
              <a:latin typeface="Franklin Gothic Book" pitchFamily="34" charset="0"/>
            </a:endParaRPr>
          </a:p>
          <a:p>
            <a:pPr algn="l">
              <a:lnSpc>
                <a:spcPts val="3600"/>
              </a:lnSpc>
            </a:pPr>
            <a:r>
              <a:rPr lang="en-US" sz="7200" dirty="0" smtClean="0">
                <a:solidFill>
                  <a:srgbClr val="C00000"/>
                </a:solidFill>
                <a:latin typeface="Franklin Gothic Book" pitchFamily="34" charset="0"/>
              </a:rPr>
              <a:t>56</a:t>
            </a:r>
            <a:r>
              <a:rPr lang="en-US" sz="3600" dirty="0" smtClean="0">
                <a:latin typeface="Franklin Gothic Book" pitchFamily="34" charset="0"/>
              </a:rPr>
              <a:t>%</a:t>
            </a:r>
          </a:p>
          <a:p>
            <a:pPr algn="l">
              <a:lnSpc>
                <a:spcPts val="3600"/>
              </a:lnSpc>
            </a:pPr>
            <a:r>
              <a:rPr lang="en-US" sz="3600" dirty="0" smtClean="0">
                <a:latin typeface="Franklin Gothic Book" pitchFamily="34" charset="0"/>
              </a:rPr>
              <a:t>Urban</a:t>
            </a:r>
            <a:endParaRPr lang="en-US" sz="2400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Ethnicity Key</a:t>
            </a:r>
            <a:endParaRPr lang="en-US" sz="4000" dirty="0"/>
          </a:p>
        </p:txBody>
      </p:sp>
      <p:grpSp>
        <p:nvGrpSpPr>
          <p:cNvPr id="6" name="Group 5"/>
          <p:cNvGrpSpPr/>
          <p:nvPr/>
        </p:nvGrpSpPr>
        <p:grpSpPr>
          <a:xfrm>
            <a:off x="663545" y="1510411"/>
            <a:ext cx="7787416" cy="4499417"/>
            <a:chOff x="663545" y="718914"/>
            <a:chExt cx="7787416" cy="4499417"/>
          </a:xfrm>
        </p:grpSpPr>
        <p:sp>
          <p:nvSpPr>
            <p:cNvPr id="7" name="Rectangle 6"/>
            <p:cNvSpPr/>
            <p:nvPr/>
          </p:nvSpPr>
          <p:spPr>
            <a:xfrm>
              <a:off x="663545" y="1601499"/>
              <a:ext cx="457200" cy="457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63545" y="2380567"/>
              <a:ext cx="457200" cy="457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63545" y="3142566"/>
              <a:ext cx="457200" cy="457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63545" y="3904566"/>
              <a:ext cx="457200" cy="457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3545" y="4666566"/>
              <a:ext cx="457200" cy="457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20135" y="1506933"/>
              <a:ext cx="21387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AS</a:t>
              </a:r>
              <a:r>
                <a:rPr lang="en-US" sz="3600" dirty="0" smtClean="0">
                  <a:solidFill>
                    <a:prstClr val="black"/>
                  </a:solidFill>
                </a:rPr>
                <a:t> = Asian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26761" y="2286000"/>
              <a:ext cx="20601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BL</a:t>
              </a:r>
              <a:r>
                <a:rPr lang="en-US" sz="3600" dirty="0" smtClean="0">
                  <a:solidFill>
                    <a:prstClr val="black"/>
                  </a:solidFill>
                </a:rPr>
                <a:t> = Black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20135" y="3048000"/>
              <a:ext cx="40243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HL</a:t>
              </a:r>
              <a:r>
                <a:rPr lang="en-US" sz="3600" dirty="0" smtClean="0">
                  <a:solidFill>
                    <a:prstClr val="black"/>
                  </a:solidFill>
                </a:rPr>
                <a:t> = Hispanic/Latino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26761" y="3810000"/>
              <a:ext cx="3288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MR</a:t>
              </a:r>
              <a:r>
                <a:rPr lang="en-US" sz="3600" dirty="0" smtClean="0">
                  <a:solidFill>
                    <a:prstClr val="black"/>
                  </a:solidFill>
                </a:rPr>
                <a:t> = Multiracial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40013" y="4572000"/>
              <a:ext cx="24688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WH</a:t>
              </a:r>
              <a:r>
                <a:rPr lang="en-US" sz="3600" dirty="0" smtClean="0">
                  <a:solidFill>
                    <a:prstClr val="black"/>
                  </a:solidFill>
                </a:rPr>
                <a:t> = White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63545" y="813480"/>
              <a:ext cx="457200" cy="4572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40013" y="718914"/>
              <a:ext cx="72109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prstClr val="black"/>
                  </a:solidFill>
                </a:rPr>
                <a:t>AI</a:t>
              </a:r>
              <a:r>
                <a:rPr lang="en-US" sz="3600" dirty="0" smtClean="0">
                  <a:solidFill>
                    <a:prstClr val="black"/>
                  </a:solidFill>
                </a:rPr>
                <a:t> = American Indian or Alaska Native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6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Ethnicity Shift at Agnor-Hurt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938211"/>
              </p:ext>
            </p:extLst>
          </p:nvPr>
        </p:nvGraphicFramePr>
        <p:xfrm>
          <a:off x="457200" y="9906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09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All Options: Ethnicity Shift at BWES &amp; WES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1790700" y="5951882"/>
            <a:ext cx="5676900" cy="566928"/>
            <a:chOff x="1790700" y="6066183"/>
            <a:chExt cx="5676900" cy="566928"/>
          </a:xfrm>
        </p:grpSpPr>
        <p:sp>
          <p:nvSpPr>
            <p:cNvPr id="9" name="Rectangle 8"/>
            <p:cNvSpPr/>
            <p:nvPr/>
          </p:nvSpPr>
          <p:spPr>
            <a:xfrm>
              <a:off x="1790700" y="6066183"/>
              <a:ext cx="5676900" cy="5669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0" y="6118814"/>
              <a:ext cx="56769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      </a:t>
              </a:r>
              <a:r>
                <a:rPr lang="en-US" sz="2400" dirty="0" smtClean="0">
                  <a:solidFill>
                    <a:srgbClr val="4F81BD">
                      <a:lumMod val="75000"/>
                    </a:srgbClr>
                  </a:solidFill>
                </a:rPr>
                <a:t>Current State</a:t>
              </a:r>
              <a:r>
                <a:rPr lang="en-US" sz="2400" dirty="0" smtClean="0">
                  <a:solidFill>
                    <a:prstClr val="black"/>
                  </a:solidFill>
                </a:rPr>
                <a:t>	</a:t>
              </a:r>
              <a:r>
                <a:rPr lang="en-US" sz="2400" dirty="0">
                  <a:solidFill>
                    <a:prstClr val="black"/>
                  </a:solidFill>
                </a:rPr>
                <a:t> </a:t>
              </a:r>
              <a:r>
                <a:rPr lang="en-US" sz="2400" dirty="0" smtClean="0">
                  <a:solidFill>
                    <a:prstClr val="black"/>
                  </a:solidFill>
                </a:rPr>
                <a:t>      </a:t>
              </a:r>
              <a:r>
                <a:rPr lang="en-US" sz="2400" dirty="0" smtClean="0">
                  <a:solidFill>
                    <a:srgbClr val="C0504D">
                      <a:lumMod val="75000"/>
                    </a:srgbClr>
                  </a:solidFill>
                </a:rPr>
                <a:t>Redistricted State</a:t>
              </a:r>
              <a:endParaRPr lang="en-US" sz="2400" dirty="0">
                <a:solidFill>
                  <a:srgbClr val="C0504D">
                    <a:lumMod val="75000"/>
                  </a:srgbClr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940051" y="6235346"/>
              <a:ext cx="228600" cy="228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741608" y="6235346"/>
              <a:ext cx="228600" cy="2286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302766"/>
              </p:ext>
            </p:extLst>
          </p:nvPr>
        </p:nvGraphicFramePr>
        <p:xfrm>
          <a:off x="228600" y="1143000"/>
          <a:ext cx="4267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875930"/>
              </p:ext>
            </p:extLst>
          </p:nvPr>
        </p:nvGraphicFramePr>
        <p:xfrm>
          <a:off x="4741608" y="1143000"/>
          <a:ext cx="4173792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2813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Options 2 &amp; 3: Ethnicity Shift at Greer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834805"/>
              </p:ext>
            </p:extLst>
          </p:nvPr>
        </p:nvGraphicFramePr>
        <p:xfrm>
          <a:off x="457200" y="9906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15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Effect on F/R Lunch Percentages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751685"/>
              </p:ext>
            </p:extLst>
          </p:nvPr>
        </p:nvGraphicFramePr>
        <p:xfrm>
          <a:off x="457200" y="9906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734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Shift in English Language Learners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139216"/>
              </p:ext>
            </p:extLst>
          </p:nvPr>
        </p:nvGraphicFramePr>
        <p:xfrm>
          <a:off x="457200" y="9906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10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6200" cy="1600200"/>
          </a:xfrm>
        </p:spPr>
        <p:txBody>
          <a:bodyPr>
            <a:noAutofit/>
          </a:bodyPr>
          <a:lstStyle/>
          <a:p>
            <a:r>
              <a:rPr lang="en-US" sz="4800" dirty="0" smtClean="0"/>
              <a:t>Recommendations: </a:t>
            </a:r>
            <a:br>
              <a:rPr lang="en-US" sz="4800" dirty="0" smtClean="0"/>
            </a:br>
            <a:r>
              <a:rPr lang="en-US" sz="4800" dirty="0" smtClean="0"/>
              <a:t>Agnor-Hurt Elementary School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6576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Unanimous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Recommendation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of Committee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/>
              <a:t>Woodlands/Earlysville Rd to Broadus Wood (46 students) + Northfield/Huntington to </a:t>
            </a:r>
            <a:r>
              <a:rPr lang="en-US" dirty="0" err="1" smtClean="0"/>
              <a:t>Woodbrook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20 students) </a:t>
            </a:r>
            <a:r>
              <a:rPr lang="en-US" dirty="0" smtClean="0"/>
              <a:t>+ </a:t>
            </a:r>
            <a:r>
              <a:rPr lang="en-US" dirty="0"/>
              <a:t>Squirrel Ridge and </a:t>
            </a:r>
            <a:r>
              <a:rPr lang="en-US" dirty="0" err="1"/>
              <a:t>Townwood</a:t>
            </a:r>
            <a:r>
              <a:rPr lang="en-US" dirty="0"/>
              <a:t> to Greer (28 students) </a:t>
            </a:r>
            <a:r>
              <a:rPr lang="en-US" dirty="0" smtClean="0"/>
              <a:t>= </a:t>
            </a:r>
            <a:r>
              <a:rPr lang="en-US" dirty="0"/>
              <a:t>94 students. </a:t>
            </a:r>
            <a:endParaRPr lang="en-US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Grandfather </a:t>
            </a:r>
            <a:r>
              <a:rPr lang="en-US" dirty="0"/>
              <a:t>clause: All rising fifth-graders and their siblings are permitted to stay at Agnor-Hurt for one year only (2013-14), but they must provide their own transportation or use an existing Agnor-Hurt bus stop, if capacity allows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6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11917" b="5079"/>
          <a:stretch/>
        </p:blipFill>
        <p:spPr>
          <a:xfrm>
            <a:off x="0" y="1165614"/>
            <a:ext cx="9144000" cy="569238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Current Middle School Boundaries</a:t>
            </a:r>
            <a:endParaRPr lang="en-US" sz="3600" dirty="0">
              <a:latin typeface="Franklin Gothic Book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25400" y="1168400"/>
            <a:ext cx="9178925" cy="5708650"/>
            <a:chOff x="-25400" y="1168400"/>
            <a:chExt cx="9178925" cy="5708650"/>
          </a:xfrm>
        </p:grpSpPr>
        <p:sp>
          <p:nvSpPr>
            <p:cNvPr id="8" name="Freeform 7"/>
            <p:cNvSpPr/>
            <p:nvPr/>
          </p:nvSpPr>
          <p:spPr>
            <a:xfrm>
              <a:off x="3905250" y="2752725"/>
              <a:ext cx="5248275" cy="4124325"/>
            </a:xfrm>
            <a:custGeom>
              <a:avLst/>
              <a:gdLst>
                <a:gd name="connsiteX0" fmla="*/ 2057400 w 5248275"/>
                <a:gd name="connsiteY0" fmla="*/ 9525 h 4124325"/>
                <a:gd name="connsiteX1" fmla="*/ 2543175 w 5248275"/>
                <a:gd name="connsiteY1" fmla="*/ 333375 h 4124325"/>
                <a:gd name="connsiteX2" fmla="*/ 2257425 w 5248275"/>
                <a:gd name="connsiteY2" fmla="*/ 752475 h 4124325"/>
                <a:gd name="connsiteX3" fmla="*/ 2038350 w 5248275"/>
                <a:gd name="connsiteY3" fmla="*/ 1028700 h 4124325"/>
                <a:gd name="connsiteX4" fmla="*/ 1943100 w 5248275"/>
                <a:gd name="connsiteY4" fmla="*/ 1257300 h 4124325"/>
                <a:gd name="connsiteX5" fmla="*/ 1704975 w 5248275"/>
                <a:gd name="connsiteY5" fmla="*/ 1685925 h 4124325"/>
                <a:gd name="connsiteX6" fmla="*/ 1476375 w 5248275"/>
                <a:gd name="connsiteY6" fmla="*/ 2143125 h 4124325"/>
                <a:gd name="connsiteX7" fmla="*/ 1257300 w 5248275"/>
                <a:gd name="connsiteY7" fmla="*/ 2409825 h 4124325"/>
                <a:gd name="connsiteX8" fmla="*/ 1047750 w 5248275"/>
                <a:gd name="connsiteY8" fmla="*/ 2647950 h 4124325"/>
                <a:gd name="connsiteX9" fmla="*/ 1057275 w 5248275"/>
                <a:gd name="connsiteY9" fmla="*/ 2752725 h 4124325"/>
                <a:gd name="connsiteX10" fmla="*/ 1181100 w 5248275"/>
                <a:gd name="connsiteY10" fmla="*/ 2828925 h 4124325"/>
                <a:gd name="connsiteX11" fmla="*/ 1352550 w 5248275"/>
                <a:gd name="connsiteY11" fmla="*/ 2886075 h 4124325"/>
                <a:gd name="connsiteX12" fmla="*/ 1447800 w 5248275"/>
                <a:gd name="connsiteY12" fmla="*/ 2886075 h 4124325"/>
                <a:gd name="connsiteX13" fmla="*/ 1514475 w 5248275"/>
                <a:gd name="connsiteY13" fmla="*/ 2933700 h 4124325"/>
                <a:gd name="connsiteX14" fmla="*/ 1600200 w 5248275"/>
                <a:gd name="connsiteY14" fmla="*/ 3095625 h 4124325"/>
                <a:gd name="connsiteX15" fmla="*/ 1895475 w 5248275"/>
                <a:gd name="connsiteY15" fmla="*/ 3057525 h 4124325"/>
                <a:gd name="connsiteX16" fmla="*/ 1962150 w 5248275"/>
                <a:gd name="connsiteY16" fmla="*/ 3152775 h 4124325"/>
                <a:gd name="connsiteX17" fmla="*/ 1962150 w 5248275"/>
                <a:gd name="connsiteY17" fmla="*/ 2867025 h 4124325"/>
                <a:gd name="connsiteX18" fmla="*/ 2038350 w 5248275"/>
                <a:gd name="connsiteY18" fmla="*/ 2876550 h 4124325"/>
                <a:gd name="connsiteX19" fmla="*/ 2124075 w 5248275"/>
                <a:gd name="connsiteY19" fmla="*/ 2819400 h 4124325"/>
                <a:gd name="connsiteX20" fmla="*/ 2286000 w 5248275"/>
                <a:gd name="connsiteY20" fmla="*/ 2590800 h 4124325"/>
                <a:gd name="connsiteX21" fmla="*/ 2409825 w 5248275"/>
                <a:gd name="connsiteY21" fmla="*/ 2552700 h 4124325"/>
                <a:gd name="connsiteX22" fmla="*/ 2590800 w 5248275"/>
                <a:gd name="connsiteY22" fmla="*/ 2447925 h 4124325"/>
                <a:gd name="connsiteX23" fmla="*/ 2828925 w 5248275"/>
                <a:gd name="connsiteY23" fmla="*/ 2295525 h 4124325"/>
                <a:gd name="connsiteX24" fmla="*/ 3076575 w 5248275"/>
                <a:gd name="connsiteY24" fmla="*/ 2066925 h 4124325"/>
                <a:gd name="connsiteX25" fmla="*/ 3257550 w 5248275"/>
                <a:gd name="connsiteY25" fmla="*/ 1924050 h 4124325"/>
                <a:gd name="connsiteX26" fmla="*/ 3324225 w 5248275"/>
                <a:gd name="connsiteY26" fmla="*/ 1943100 h 4124325"/>
                <a:gd name="connsiteX27" fmla="*/ 3371850 w 5248275"/>
                <a:gd name="connsiteY27" fmla="*/ 1895475 h 4124325"/>
                <a:gd name="connsiteX28" fmla="*/ 3362325 w 5248275"/>
                <a:gd name="connsiteY28" fmla="*/ 1857375 h 4124325"/>
                <a:gd name="connsiteX29" fmla="*/ 3476625 w 5248275"/>
                <a:gd name="connsiteY29" fmla="*/ 1781175 h 4124325"/>
                <a:gd name="connsiteX30" fmla="*/ 3638550 w 5248275"/>
                <a:gd name="connsiteY30" fmla="*/ 1724025 h 4124325"/>
                <a:gd name="connsiteX31" fmla="*/ 3762375 w 5248275"/>
                <a:gd name="connsiteY31" fmla="*/ 1685925 h 4124325"/>
                <a:gd name="connsiteX32" fmla="*/ 3800475 w 5248275"/>
                <a:gd name="connsiteY32" fmla="*/ 1724025 h 4124325"/>
                <a:gd name="connsiteX33" fmla="*/ 4029075 w 5248275"/>
                <a:gd name="connsiteY33" fmla="*/ 1666875 h 4124325"/>
                <a:gd name="connsiteX34" fmla="*/ 4086225 w 5248275"/>
                <a:gd name="connsiteY34" fmla="*/ 1657350 h 4124325"/>
                <a:gd name="connsiteX35" fmla="*/ 4162425 w 5248275"/>
                <a:gd name="connsiteY35" fmla="*/ 1581150 h 4124325"/>
                <a:gd name="connsiteX36" fmla="*/ 4238625 w 5248275"/>
                <a:gd name="connsiteY36" fmla="*/ 1638300 h 4124325"/>
                <a:gd name="connsiteX37" fmla="*/ 4267200 w 5248275"/>
                <a:gd name="connsiteY37" fmla="*/ 1714500 h 4124325"/>
                <a:gd name="connsiteX38" fmla="*/ 4248150 w 5248275"/>
                <a:gd name="connsiteY38" fmla="*/ 1819275 h 4124325"/>
                <a:gd name="connsiteX39" fmla="*/ 4200525 w 5248275"/>
                <a:gd name="connsiteY39" fmla="*/ 1952625 h 4124325"/>
                <a:gd name="connsiteX40" fmla="*/ 4305300 w 5248275"/>
                <a:gd name="connsiteY40" fmla="*/ 2066925 h 4124325"/>
                <a:gd name="connsiteX41" fmla="*/ 4543425 w 5248275"/>
                <a:gd name="connsiteY41" fmla="*/ 2181225 h 4124325"/>
                <a:gd name="connsiteX42" fmla="*/ 4629150 w 5248275"/>
                <a:gd name="connsiteY42" fmla="*/ 2209800 h 4124325"/>
                <a:gd name="connsiteX43" fmla="*/ 4781550 w 5248275"/>
                <a:gd name="connsiteY43" fmla="*/ 2228850 h 4124325"/>
                <a:gd name="connsiteX44" fmla="*/ 4991100 w 5248275"/>
                <a:gd name="connsiteY44" fmla="*/ 2238375 h 4124325"/>
                <a:gd name="connsiteX45" fmla="*/ 5191125 w 5248275"/>
                <a:gd name="connsiteY45" fmla="*/ 2238375 h 4124325"/>
                <a:gd name="connsiteX46" fmla="*/ 5248275 w 5248275"/>
                <a:gd name="connsiteY46" fmla="*/ 2219325 h 4124325"/>
                <a:gd name="connsiteX47" fmla="*/ 5248275 w 5248275"/>
                <a:gd name="connsiteY47" fmla="*/ 4124325 h 4124325"/>
                <a:gd name="connsiteX48" fmla="*/ 2171700 w 5248275"/>
                <a:gd name="connsiteY48" fmla="*/ 4105275 h 4124325"/>
                <a:gd name="connsiteX49" fmla="*/ 2219325 w 5248275"/>
                <a:gd name="connsiteY49" fmla="*/ 4010025 h 4124325"/>
                <a:gd name="connsiteX50" fmla="*/ 2247900 w 5248275"/>
                <a:gd name="connsiteY50" fmla="*/ 3810000 h 4124325"/>
                <a:gd name="connsiteX51" fmla="*/ 2038350 w 5248275"/>
                <a:gd name="connsiteY51" fmla="*/ 3476625 h 4124325"/>
                <a:gd name="connsiteX52" fmla="*/ 1657350 w 5248275"/>
                <a:gd name="connsiteY52" fmla="*/ 3524250 h 4124325"/>
                <a:gd name="connsiteX53" fmla="*/ 1590675 w 5248275"/>
                <a:gd name="connsiteY53" fmla="*/ 3486150 h 4124325"/>
                <a:gd name="connsiteX54" fmla="*/ 1704975 w 5248275"/>
                <a:gd name="connsiteY54" fmla="*/ 3352800 h 4124325"/>
                <a:gd name="connsiteX55" fmla="*/ 1628775 w 5248275"/>
                <a:gd name="connsiteY55" fmla="*/ 3276600 h 4124325"/>
                <a:gd name="connsiteX56" fmla="*/ 1409700 w 5248275"/>
                <a:gd name="connsiteY56" fmla="*/ 3419475 h 4124325"/>
                <a:gd name="connsiteX57" fmla="*/ 1257300 w 5248275"/>
                <a:gd name="connsiteY57" fmla="*/ 3648075 h 4124325"/>
                <a:gd name="connsiteX58" fmla="*/ 1133475 w 5248275"/>
                <a:gd name="connsiteY58" fmla="*/ 3752850 h 4124325"/>
                <a:gd name="connsiteX59" fmla="*/ 828675 w 5248275"/>
                <a:gd name="connsiteY59" fmla="*/ 3705225 h 4124325"/>
                <a:gd name="connsiteX60" fmla="*/ 542925 w 5248275"/>
                <a:gd name="connsiteY60" fmla="*/ 3448050 h 4124325"/>
                <a:gd name="connsiteX61" fmla="*/ 523875 w 5248275"/>
                <a:gd name="connsiteY61" fmla="*/ 3295650 h 4124325"/>
                <a:gd name="connsiteX62" fmla="*/ 114300 w 5248275"/>
                <a:gd name="connsiteY62" fmla="*/ 3019425 h 4124325"/>
                <a:gd name="connsiteX63" fmla="*/ 114300 w 5248275"/>
                <a:gd name="connsiteY63" fmla="*/ 2971800 h 4124325"/>
                <a:gd name="connsiteX64" fmla="*/ 104775 w 5248275"/>
                <a:gd name="connsiteY64" fmla="*/ 2933700 h 4124325"/>
                <a:gd name="connsiteX65" fmla="*/ 0 w 5248275"/>
                <a:gd name="connsiteY65" fmla="*/ 2800350 h 4124325"/>
                <a:gd name="connsiteX66" fmla="*/ 9525 w 5248275"/>
                <a:gd name="connsiteY66" fmla="*/ 2619375 h 4124325"/>
                <a:gd name="connsiteX67" fmla="*/ 257175 w 5248275"/>
                <a:gd name="connsiteY67" fmla="*/ 2600325 h 4124325"/>
                <a:gd name="connsiteX68" fmla="*/ 123825 w 5248275"/>
                <a:gd name="connsiteY68" fmla="*/ 2428875 h 4124325"/>
                <a:gd name="connsiteX69" fmla="*/ 38100 w 5248275"/>
                <a:gd name="connsiteY69" fmla="*/ 2400300 h 4124325"/>
                <a:gd name="connsiteX70" fmla="*/ 47625 w 5248275"/>
                <a:gd name="connsiteY70" fmla="*/ 2362200 h 4124325"/>
                <a:gd name="connsiteX71" fmla="*/ 123825 w 5248275"/>
                <a:gd name="connsiteY71" fmla="*/ 2286000 h 4124325"/>
                <a:gd name="connsiteX72" fmla="*/ 152400 w 5248275"/>
                <a:gd name="connsiteY72" fmla="*/ 1990725 h 4124325"/>
                <a:gd name="connsiteX73" fmla="*/ 190500 w 5248275"/>
                <a:gd name="connsiteY73" fmla="*/ 1933575 h 4124325"/>
                <a:gd name="connsiteX74" fmla="*/ 276225 w 5248275"/>
                <a:gd name="connsiteY74" fmla="*/ 1381125 h 4124325"/>
                <a:gd name="connsiteX75" fmla="*/ 171450 w 5248275"/>
                <a:gd name="connsiteY75" fmla="*/ 1171575 h 4124325"/>
                <a:gd name="connsiteX76" fmla="*/ 866775 w 5248275"/>
                <a:gd name="connsiteY76" fmla="*/ 1200150 h 4124325"/>
                <a:gd name="connsiteX77" fmla="*/ 1304925 w 5248275"/>
                <a:gd name="connsiteY77" fmla="*/ 657225 h 4124325"/>
                <a:gd name="connsiteX78" fmla="*/ 1533525 w 5248275"/>
                <a:gd name="connsiteY78" fmla="*/ 447675 h 4124325"/>
                <a:gd name="connsiteX79" fmla="*/ 1619250 w 5248275"/>
                <a:gd name="connsiteY79" fmla="*/ 209550 h 4124325"/>
                <a:gd name="connsiteX80" fmla="*/ 1828800 w 5248275"/>
                <a:gd name="connsiteY80" fmla="*/ 0 h 4124325"/>
                <a:gd name="connsiteX81" fmla="*/ 2057400 w 5248275"/>
                <a:gd name="connsiteY81" fmla="*/ 9525 h 412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5248275" h="4124325">
                  <a:moveTo>
                    <a:pt x="2057400" y="9525"/>
                  </a:moveTo>
                  <a:lnTo>
                    <a:pt x="2543175" y="333375"/>
                  </a:lnTo>
                  <a:lnTo>
                    <a:pt x="2257425" y="752475"/>
                  </a:lnTo>
                  <a:lnTo>
                    <a:pt x="2038350" y="1028700"/>
                  </a:lnTo>
                  <a:lnTo>
                    <a:pt x="1943100" y="1257300"/>
                  </a:lnTo>
                  <a:lnTo>
                    <a:pt x="1704975" y="1685925"/>
                  </a:lnTo>
                  <a:lnTo>
                    <a:pt x="1476375" y="2143125"/>
                  </a:lnTo>
                  <a:lnTo>
                    <a:pt x="1257300" y="2409825"/>
                  </a:lnTo>
                  <a:lnTo>
                    <a:pt x="1047750" y="2647950"/>
                  </a:lnTo>
                  <a:lnTo>
                    <a:pt x="1057275" y="2752725"/>
                  </a:lnTo>
                  <a:lnTo>
                    <a:pt x="1181100" y="2828925"/>
                  </a:lnTo>
                  <a:lnTo>
                    <a:pt x="1352550" y="2886075"/>
                  </a:lnTo>
                  <a:lnTo>
                    <a:pt x="1447800" y="2886075"/>
                  </a:lnTo>
                  <a:lnTo>
                    <a:pt x="1514475" y="2933700"/>
                  </a:lnTo>
                  <a:lnTo>
                    <a:pt x="1600200" y="3095625"/>
                  </a:lnTo>
                  <a:lnTo>
                    <a:pt x="1895475" y="3057525"/>
                  </a:lnTo>
                  <a:lnTo>
                    <a:pt x="1962150" y="3152775"/>
                  </a:lnTo>
                  <a:lnTo>
                    <a:pt x="1962150" y="2867025"/>
                  </a:lnTo>
                  <a:lnTo>
                    <a:pt x="2038350" y="2876550"/>
                  </a:lnTo>
                  <a:lnTo>
                    <a:pt x="2124075" y="2819400"/>
                  </a:lnTo>
                  <a:lnTo>
                    <a:pt x="2286000" y="2590800"/>
                  </a:lnTo>
                  <a:lnTo>
                    <a:pt x="2409825" y="2552700"/>
                  </a:lnTo>
                  <a:lnTo>
                    <a:pt x="2590800" y="2447925"/>
                  </a:lnTo>
                  <a:lnTo>
                    <a:pt x="2828925" y="2295525"/>
                  </a:lnTo>
                  <a:lnTo>
                    <a:pt x="3076575" y="2066925"/>
                  </a:lnTo>
                  <a:lnTo>
                    <a:pt x="3257550" y="1924050"/>
                  </a:lnTo>
                  <a:lnTo>
                    <a:pt x="3324225" y="1943100"/>
                  </a:lnTo>
                  <a:lnTo>
                    <a:pt x="3371850" y="1895475"/>
                  </a:lnTo>
                  <a:lnTo>
                    <a:pt x="3362325" y="1857375"/>
                  </a:lnTo>
                  <a:lnTo>
                    <a:pt x="3476625" y="1781175"/>
                  </a:lnTo>
                  <a:lnTo>
                    <a:pt x="3638550" y="1724025"/>
                  </a:lnTo>
                  <a:lnTo>
                    <a:pt x="3762375" y="1685925"/>
                  </a:lnTo>
                  <a:lnTo>
                    <a:pt x="3800475" y="1724025"/>
                  </a:lnTo>
                  <a:lnTo>
                    <a:pt x="4029075" y="1666875"/>
                  </a:lnTo>
                  <a:lnTo>
                    <a:pt x="4086225" y="1657350"/>
                  </a:lnTo>
                  <a:lnTo>
                    <a:pt x="4162425" y="1581150"/>
                  </a:lnTo>
                  <a:lnTo>
                    <a:pt x="4238625" y="1638300"/>
                  </a:lnTo>
                  <a:lnTo>
                    <a:pt x="4267200" y="1714500"/>
                  </a:lnTo>
                  <a:lnTo>
                    <a:pt x="4248150" y="1819275"/>
                  </a:lnTo>
                  <a:lnTo>
                    <a:pt x="4200525" y="1952625"/>
                  </a:lnTo>
                  <a:lnTo>
                    <a:pt x="4305300" y="2066925"/>
                  </a:lnTo>
                  <a:lnTo>
                    <a:pt x="4543425" y="2181225"/>
                  </a:lnTo>
                  <a:lnTo>
                    <a:pt x="4629150" y="2209800"/>
                  </a:lnTo>
                  <a:lnTo>
                    <a:pt x="4781550" y="2228850"/>
                  </a:lnTo>
                  <a:lnTo>
                    <a:pt x="4991100" y="2238375"/>
                  </a:lnTo>
                  <a:lnTo>
                    <a:pt x="5191125" y="2238375"/>
                  </a:lnTo>
                  <a:lnTo>
                    <a:pt x="5248275" y="2219325"/>
                  </a:lnTo>
                  <a:lnTo>
                    <a:pt x="5248275" y="4124325"/>
                  </a:lnTo>
                  <a:lnTo>
                    <a:pt x="2171700" y="4105275"/>
                  </a:lnTo>
                  <a:lnTo>
                    <a:pt x="2219325" y="4010025"/>
                  </a:lnTo>
                  <a:lnTo>
                    <a:pt x="2247900" y="3810000"/>
                  </a:lnTo>
                  <a:lnTo>
                    <a:pt x="2038350" y="3476625"/>
                  </a:lnTo>
                  <a:lnTo>
                    <a:pt x="1657350" y="3524250"/>
                  </a:lnTo>
                  <a:lnTo>
                    <a:pt x="1590675" y="3486150"/>
                  </a:lnTo>
                  <a:lnTo>
                    <a:pt x="1704975" y="3352800"/>
                  </a:lnTo>
                  <a:lnTo>
                    <a:pt x="1628775" y="3276600"/>
                  </a:lnTo>
                  <a:lnTo>
                    <a:pt x="1409700" y="3419475"/>
                  </a:lnTo>
                  <a:lnTo>
                    <a:pt x="1257300" y="3648075"/>
                  </a:lnTo>
                  <a:lnTo>
                    <a:pt x="1133475" y="3752850"/>
                  </a:lnTo>
                  <a:lnTo>
                    <a:pt x="828675" y="3705225"/>
                  </a:lnTo>
                  <a:lnTo>
                    <a:pt x="542925" y="3448050"/>
                  </a:lnTo>
                  <a:lnTo>
                    <a:pt x="523875" y="3295650"/>
                  </a:lnTo>
                  <a:lnTo>
                    <a:pt x="114300" y="3019425"/>
                  </a:lnTo>
                  <a:lnTo>
                    <a:pt x="114300" y="2971800"/>
                  </a:lnTo>
                  <a:lnTo>
                    <a:pt x="104775" y="2933700"/>
                  </a:lnTo>
                  <a:lnTo>
                    <a:pt x="0" y="2800350"/>
                  </a:lnTo>
                  <a:lnTo>
                    <a:pt x="9525" y="2619375"/>
                  </a:lnTo>
                  <a:lnTo>
                    <a:pt x="257175" y="2600325"/>
                  </a:lnTo>
                  <a:lnTo>
                    <a:pt x="123825" y="2428875"/>
                  </a:lnTo>
                  <a:lnTo>
                    <a:pt x="38100" y="2400300"/>
                  </a:lnTo>
                  <a:lnTo>
                    <a:pt x="47625" y="2362200"/>
                  </a:lnTo>
                  <a:lnTo>
                    <a:pt x="123825" y="2286000"/>
                  </a:lnTo>
                  <a:lnTo>
                    <a:pt x="152400" y="1990725"/>
                  </a:lnTo>
                  <a:lnTo>
                    <a:pt x="190500" y="1933575"/>
                  </a:lnTo>
                  <a:lnTo>
                    <a:pt x="276225" y="1381125"/>
                  </a:lnTo>
                  <a:lnTo>
                    <a:pt x="171450" y="1171575"/>
                  </a:lnTo>
                  <a:lnTo>
                    <a:pt x="866775" y="1200150"/>
                  </a:lnTo>
                  <a:lnTo>
                    <a:pt x="1304925" y="657225"/>
                  </a:lnTo>
                  <a:lnTo>
                    <a:pt x="1533525" y="447675"/>
                  </a:lnTo>
                  <a:lnTo>
                    <a:pt x="1619250" y="209550"/>
                  </a:lnTo>
                  <a:lnTo>
                    <a:pt x="1828800" y="0"/>
                  </a:lnTo>
                  <a:lnTo>
                    <a:pt x="2057400" y="9525"/>
                  </a:lnTo>
                  <a:close/>
                </a:path>
              </a:pathLst>
            </a:custGeom>
            <a:solidFill>
              <a:srgbClr val="0000C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952010" y="3075709"/>
              <a:ext cx="3099460" cy="2814452"/>
            </a:xfrm>
            <a:custGeom>
              <a:avLst/>
              <a:gdLst>
                <a:gd name="connsiteX0" fmla="*/ 3099460 w 3099460"/>
                <a:gd name="connsiteY0" fmla="*/ 1235034 h 2814452"/>
                <a:gd name="connsiteX1" fmla="*/ 3051959 w 3099460"/>
                <a:gd name="connsiteY1" fmla="*/ 1341912 h 2814452"/>
                <a:gd name="connsiteX2" fmla="*/ 2778826 w 3099460"/>
                <a:gd name="connsiteY2" fmla="*/ 1413164 h 2814452"/>
                <a:gd name="connsiteX3" fmla="*/ 2719450 w 3099460"/>
                <a:gd name="connsiteY3" fmla="*/ 1377538 h 2814452"/>
                <a:gd name="connsiteX4" fmla="*/ 2493819 w 3099460"/>
                <a:gd name="connsiteY4" fmla="*/ 1425039 h 2814452"/>
                <a:gd name="connsiteX5" fmla="*/ 2315689 w 3099460"/>
                <a:gd name="connsiteY5" fmla="*/ 1543792 h 2814452"/>
                <a:gd name="connsiteX6" fmla="*/ 2303813 w 3099460"/>
                <a:gd name="connsiteY6" fmla="*/ 1579418 h 2814452"/>
                <a:gd name="connsiteX7" fmla="*/ 2280063 w 3099460"/>
                <a:gd name="connsiteY7" fmla="*/ 1626920 h 2814452"/>
                <a:gd name="connsiteX8" fmla="*/ 2196935 w 3099460"/>
                <a:gd name="connsiteY8" fmla="*/ 1626920 h 2814452"/>
                <a:gd name="connsiteX9" fmla="*/ 1840676 w 3099460"/>
                <a:gd name="connsiteY9" fmla="*/ 1911927 h 2814452"/>
                <a:gd name="connsiteX10" fmla="*/ 1674421 w 3099460"/>
                <a:gd name="connsiteY10" fmla="*/ 2054431 h 2814452"/>
                <a:gd name="connsiteX11" fmla="*/ 1425039 w 3099460"/>
                <a:gd name="connsiteY11" fmla="*/ 2208810 h 2814452"/>
                <a:gd name="connsiteX12" fmla="*/ 1306286 w 3099460"/>
                <a:gd name="connsiteY12" fmla="*/ 2244436 h 2814452"/>
                <a:gd name="connsiteX13" fmla="*/ 1246909 w 3099460"/>
                <a:gd name="connsiteY13" fmla="*/ 2280062 h 2814452"/>
                <a:gd name="connsiteX14" fmla="*/ 1021278 w 3099460"/>
                <a:gd name="connsiteY14" fmla="*/ 2576946 h 2814452"/>
                <a:gd name="connsiteX15" fmla="*/ 914400 w 3099460"/>
                <a:gd name="connsiteY15" fmla="*/ 2553195 h 2814452"/>
                <a:gd name="connsiteX16" fmla="*/ 902525 w 3099460"/>
                <a:gd name="connsiteY16" fmla="*/ 2814452 h 2814452"/>
                <a:gd name="connsiteX17" fmla="*/ 855024 w 3099460"/>
                <a:gd name="connsiteY17" fmla="*/ 2743200 h 2814452"/>
                <a:gd name="connsiteX18" fmla="*/ 546265 w 3099460"/>
                <a:gd name="connsiteY18" fmla="*/ 2766951 h 2814452"/>
                <a:gd name="connsiteX19" fmla="*/ 391886 w 3099460"/>
                <a:gd name="connsiteY19" fmla="*/ 2565070 h 2814452"/>
                <a:gd name="connsiteX20" fmla="*/ 296884 w 3099460"/>
                <a:gd name="connsiteY20" fmla="*/ 2576946 h 2814452"/>
                <a:gd name="connsiteX21" fmla="*/ 154380 w 3099460"/>
                <a:gd name="connsiteY21" fmla="*/ 2517569 h 2814452"/>
                <a:gd name="connsiteX22" fmla="*/ 118754 w 3099460"/>
                <a:gd name="connsiteY22" fmla="*/ 2505694 h 2814452"/>
                <a:gd name="connsiteX23" fmla="*/ 11876 w 3099460"/>
                <a:gd name="connsiteY23" fmla="*/ 2422566 h 2814452"/>
                <a:gd name="connsiteX24" fmla="*/ 0 w 3099460"/>
                <a:gd name="connsiteY24" fmla="*/ 2351314 h 2814452"/>
                <a:gd name="connsiteX25" fmla="*/ 427512 w 3099460"/>
                <a:gd name="connsiteY25" fmla="*/ 1840675 h 2814452"/>
                <a:gd name="connsiteX26" fmla="*/ 973777 w 3099460"/>
                <a:gd name="connsiteY26" fmla="*/ 819397 h 2814452"/>
                <a:gd name="connsiteX27" fmla="*/ 1021278 w 3099460"/>
                <a:gd name="connsiteY27" fmla="*/ 712520 h 2814452"/>
                <a:gd name="connsiteX28" fmla="*/ 1140032 w 3099460"/>
                <a:gd name="connsiteY28" fmla="*/ 546265 h 2814452"/>
                <a:gd name="connsiteX29" fmla="*/ 1508167 w 3099460"/>
                <a:gd name="connsiteY29" fmla="*/ 11875 h 2814452"/>
                <a:gd name="connsiteX30" fmla="*/ 1531917 w 3099460"/>
                <a:gd name="connsiteY30" fmla="*/ 0 h 2814452"/>
                <a:gd name="connsiteX31" fmla="*/ 2018806 w 3099460"/>
                <a:gd name="connsiteY31" fmla="*/ 201881 h 2814452"/>
                <a:gd name="connsiteX32" fmla="*/ 2600696 w 3099460"/>
                <a:gd name="connsiteY32" fmla="*/ 451262 h 2814452"/>
                <a:gd name="connsiteX33" fmla="*/ 2873829 w 3099460"/>
                <a:gd name="connsiteY33" fmla="*/ 665018 h 2814452"/>
                <a:gd name="connsiteX34" fmla="*/ 3063834 w 3099460"/>
                <a:gd name="connsiteY34" fmla="*/ 855023 h 2814452"/>
                <a:gd name="connsiteX35" fmla="*/ 3051959 w 3099460"/>
                <a:gd name="connsiteY35" fmla="*/ 985652 h 2814452"/>
                <a:gd name="connsiteX36" fmla="*/ 3075709 w 3099460"/>
                <a:gd name="connsiteY36" fmla="*/ 1128156 h 2814452"/>
                <a:gd name="connsiteX37" fmla="*/ 3099460 w 3099460"/>
                <a:gd name="connsiteY37" fmla="*/ 1235034 h 281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099460" h="2814452">
                  <a:moveTo>
                    <a:pt x="3099460" y="1235034"/>
                  </a:moveTo>
                  <a:lnTo>
                    <a:pt x="3051959" y="1341912"/>
                  </a:lnTo>
                  <a:lnTo>
                    <a:pt x="2778826" y="1413164"/>
                  </a:lnTo>
                  <a:lnTo>
                    <a:pt x="2719450" y="1377538"/>
                  </a:lnTo>
                  <a:lnTo>
                    <a:pt x="2493819" y="1425039"/>
                  </a:lnTo>
                  <a:lnTo>
                    <a:pt x="2315689" y="1543792"/>
                  </a:lnTo>
                  <a:lnTo>
                    <a:pt x="2303813" y="1579418"/>
                  </a:lnTo>
                  <a:lnTo>
                    <a:pt x="2280063" y="1626920"/>
                  </a:lnTo>
                  <a:lnTo>
                    <a:pt x="2196935" y="1626920"/>
                  </a:lnTo>
                  <a:lnTo>
                    <a:pt x="1840676" y="1911927"/>
                  </a:lnTo>
                  <a:lnTo>
                    <a:pt x="1674421" y="2054431"/>
                  </a:lnTo>
                  <a:lnTo>
                    <a:pt x="1425039" y="2208810"/>
                  </a:lnTo>
                  <a:lnTo>
                    <a:pt x="1306286" y="2244436"/>
                  </a:lnTo>
                  <a:lnTo>
                    <a:pt x="1246909" y="2280062"/>
                  </a:lnTo>
                  <a:lnTo>
                    <a:pt x="1021278" y="2576946"/>
                  </a:lnTo>
                  <a:lnTo>
                    <a:pt x="914400" y="2553195"/>
                  </a:lnTo>
                  <a:lnTo>
                    <a:pt x="902525" y="2814452"/>
                  </a:lnTo>
                  <a:lnTo>
                    <a:pt x="855024" y="2743200"/>
                  </a:lnTo>
                  <a:lnTo>
                    <a:pt x="546265" y="2766951"/>
                  </a:lnTo>
                  <a:lnTo>
                    <a:pt x="391886" y="2565070"/>
                  </a:lnTo>
                  <a:lnTo>
                    <a:pt x="296884" y="2576946"/>
                  </a:lnTo>
                  <a:lnTo>
                    <a:pt x="154380" y="2517569"/>
                  </a:lnTo>
                  <a:lnTo>
                    <a:pt x="118754" y="2505694"/>
                  </a:lnTo>
                  <a:lnTo>
                    <a:pt x="11876" y="2422566"/>
                  </a:lnTo>
                  <a:lnTo>
                    <a:pt x="0" y="2351314"/>
                  </a:lnTo>
                  <a:lnTo>
                    <a:pt x="427512" y="1840675"/>
                  </a:lnTo>
                  <a:lnTo>
                    <a:pt x="973777" y="819397"/>
                  </a:lnTo>
                  <a:lnTo>
                    <a:pt x="1021278" y="712520"/>
                  </a:lnTo>
                  <a:lnTo>
                    <a:pt x="1140032" y="546265"/>
                  </a:lnTo>
                  <a:lnTo>
                    <a:pt x="1508167" y="11875"/>
                  </a:lnTo>
                  <a:lnTo>
                    <a:pt x="1531917" y="0"/>
                  </a:lnTo>
                  <a:lnTo>
                    <a:pt x="2018806" y="201881"/>
                  </a:lnTo>
                  <a:lnTo>
                    <a:pt x="2600696" y="451262"/>
                  </a:lnTo>
                  <a:lnTo>
                    <a:pt x="2873829" y="665018"/>
                  </a:lnTo>
                  <a:lnTo>
                    <a:pt x="3063834" y="855023"/>
                  </a:lnTo>
                  <a:lnTo>
                    <a:pt x="3051959" y="985652"/>
                  </a:lnTo>
                  <a:lnTo>
                    <a:pt x="3075709" y="1128156"/>
                  </a:lnTo>
                  <a:lnTo>
                    <a:pt x="3099460" y="1235034"/>
                  </a:lnTo>
                  <a:close/>
                </a:path>
              </a:pathLst>
            </a:cu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-25400" y="1168400"/>
              <a:ext cx="7264400" cy="5702300"/>
            </a:xfrm>
            <a:custGeom>
              <a:avLst/>
              <a:gdLst>
                <a:gd name="connsiteX0" fmla="*/ 1028700 w 7264400"/>
                <a:gd name="connsiteY0" fmla="*/ 0 h 5702300"/>
                <a:gd name="connsiteX1" fmla="*/ 7264400 w 7264400"/>
                <a:gd name="connsiteY1" fmla="*/ 0 h 5702300"/>
                <a:gd name="connsiteX2" fmla="*/ 7213600 w 7264400"/>
                <a:gd name="connsiteY2" fmla="*/ 76200 h 5702300"/>
                <a:gd name="connsiteX3" fmla="*/ 7200900 w 7264400"/>
                <a:gd name="connsiteY3" fmla="*/ 165100 h 5702300"/>
                <a:gd name="connsiteX4" fmla="*/ 7200900 w 7264400"/>
                <a:gd name="connsiteY4" fmla="*/ 292100 h 5702300"/>
                <a:gd name="connsiteX5" fmla="*/ 6959600 w 7264400"/>
                <a:gd name="connsiteY5" fmla="*/ 609600 h 5702300"/>
                <a:gd name="connsiteX6" fmla="*/ 6819900 w 7264400"/>
                <a:gd name="connsiteY6" fmla="*/ 635000 h 5702300"/>
                <a:gd name="connsiteX7" fmla="*/ 6731000 w 7264400"/>
                <a:gd name="connsiteY7" fmla="*/ 901700 h 5702300"/>
                <a:gd name="connsiteX8" fmla="*/ 6565900 w 7264400"/>
                <a:gd name="connsiteY8" fmla="*/ 965200 h 5702300"/>
                <a:gd name="connsiteX9" fmla="*/ 6464300 w 7264400"/>
                <a:gd name="connsiteY9" fmla="*/ 952500 h 5702300"/>
                <a:gd name="connsiteX10" fmla="*/ 6388100 w 7264400"/>
                <a:gd name="connsiteY10" fmla="*/ 939800 h 5702300"/>
                <a:gd name="connsiteX11" fmla="*/ 6210300 w 7264400"/>
                <a:gd name="connsiteY11" fmla="*/ 977900 h 5702300"/>
                <a:gd name="connsiteX12" fmla="*/ 6096000 w 7264400"/>
                <a:gd name="connsiteY12" fmla="*/ 1079500 h 5702300"/>
                <a:gd name="connsiteX13" fmla="*/ 6070600 w 7264400"/>
                <a:gd name="connsiteY13" fmla="*/ 1155700 h 5702300"/>
                <a:gd name="connsiteX14" fmla="*/ 6045200 w 7264400"/>
                <a:gd name="connsiteY14" fmla="*/ 1308100 h 5702300"/>
                <a:gd name="connsiteX15" fmla="*/ 6057900 w 7264400"/>
                <a:gd name="connsiteY15" fmla="*/ 1574800 h 5702300"/>
                <a:gd name="connsiteX16" fmla="*/ 5956300 w 7264400"/>
                <a:gd name="connsiteY16" fmla="*/ 1600200 h 5702300"/>
                <a:gd name="connsiteX17" fmla="*/ 5753100 w 7264400"/>
                <a:gd name="connsiteY17" fmla="*/ 1587500 h 5702300"/>
                <a:gd name="connsiteX18" fmla="*/ 5562600 w 7264400"/>
                <a:gd name="connsiteY18" fmla="*/ 1790700 h 5702300"/>
                <a:gd name="connsiteX19" fmla="*/ 5448300 w 7264400"/>
                <a:gd name="connsiteY19" fmla="*/ 2082800 h 5702300"/>
                <a:gd name="connsiteX20" fmla="*/ 5181600 w 7264400"/>
                <a:gd name="connsiteY20" fmla="*/ 2298700 h 5702300"/>
                <a:gd name="connsiteX21" fmla="*/ 4800600 w 7264400"/>
                <a:gd name="connsiteY21" fmla="*/ 2806700 h 5702300"/>
                <a:gd name="connsiteX22" fmla="*/ 4114800 w 7264400"/>
                <a:gd name="connsiteY22" fmla="*/ 2755900 h 5702300"/>
                <a:gd name="connsiteX23" fmla="*/ 4216400 w 7264400"/>
                <a:gd name="connsiteY23" fmla="*/ 2933700 h 5702300"/>
                <a:gd name="connsiteX24" fmla="*/ 4114800 w 7264400"/>
                <a:gd name="connsiteY24" fmla="*/ 3429000 h 5702300"/>
                <a:gd name="connsiteX25" fmla="*/ 4114800 w 7264400"/>
                <a:gd name="connsiteY25" fmla="*/ 3429000 h 5702300"/>
                <a:gd name="connsiteX26" fmla="*/ 4076700 w 7264400"/>
                <a:gd name="connsiteY26" fmla="*/ 3581400 h 5702300"/>
                <a:gd name="connsiteX27" fmla="*/ 4064000 w 7264400"/>
                <a:gd name="connsiteY27" fmla="*/ 3873500 h 5702300"/>
                <a:gd name="connsiteX28" fmla="*/ 3987800 w 7264400"/>
                <a:gd name="connsiteY28" fmla="*/ 3962400 h 5702300"/>
                <a:gd name="connsiteX29" fmla="*/ 4076700 w 7264400"/>
                <a:gd name="connsiteY29" fmla="*/ 4038600 h 5702300"/>
                <a:gd name="connsiteX30" fmla="*/ 4203700 w 7264400"/>
                <a:gd name="connsiteY30" fmla="*/ 4191000 h 5702300"/>
                <a:gd name="connsiteX31" fmla="*/ 3924300 w 7264400"/>
                <a:gd name="connsiteY31" fmla="*/ 4191000 h 5702300"/>
                <a:gd name="connsiteX32" fmla="*/ 3924300 w 7264400"/>
                <a:gd name="connsiteY32" fmla="*/ 4368800 h 5702300"/>
                <a:gd name="connsiteX33" fmla="*/ 4051300 w 7264400"/>
                <a:gd name="connsiteY33" fmla="*/ 4521200 h 5702300"/>
                <a:gd name="connsiteX34" fmla="*/ 4051300 w 7264400"/>
                <a:gd name="connsiteY34" fmla="*/ 4610100 h 5702300"/>
                <a:gd name="connsiteX35" fmla="*/ 4457700 w 7264400"/>
                <a:gd name="connsiteY35" fmla="*/ 4876800 h 5702300"/>
                <a:gd name="connsiteX36" fmla="*/ 4381500 w 7264400"/>
                <a:gd name="connsiteY36" fmla="*/ 4940300 h 5702300"/>
                <a:gd name="connsiteX37" fmla="*/ 4381500 w 7264400"/>
                <a:gd name="connsiteY37" fmla="*/ 4991100 h 5702300"/>
                <a:gd name="connsiteX38" fmla="*/ 3822700 w 7264400"/>
                <a:gd name="connsiteY38" fmla="*/ 5638800 h 5702300"/>
                <a:gd name="connsiteX39" fmla="*/ 3746500 w 7264400"/>
                <a:gd name="connsiteY39" fmla="*/ 5499100 h 5702300"/>
                <a:gd name="connsiteX40" fmla="*/ 3530600 w 7264400"/>
                <a:gd name="connsiteY40" fmla="*/ 5346700 h 5702300"/>
                <a:gd name="connsiteX41" fmla="*/ 3022600 w 7264400"/>
                <a:gd name="connsiteY41" fmla="*/ 5702300 h 5702300"/>
                <a:gd name="connsiteX42" fmla="*/ 431800 w 7264400"/>
                <a:gd name="connsiteY42" fmla="*/ 5702300 h 5702300"/>
                <a:gd name="connsiteX43" fmla="*/ 368300 w 7264400"/>
                <a:gd name="connsiteY43" fmla="*/ 5562600 h 5702300"/>
                <a:gd name="connsiteX44" fmla="*/ 393700 w 7264400"/>
                <a:gd name="connsiteY44" fmla="*/ 5130800 h 5702300"/>
                <a:gd name="connsiteX45" fmla="*/ 444500 w 7264400"/>
                <a:gd name="connsiteY45" fmla="*/ 4953000 h 5702300"/>
                <a:gd name="connsiteX46" fmla="*/ 495300 w 7264400"/>
                <a:gd name="connsiteY46" fmla="*/ 4864100 h 5702300"/>
                <a:gd name="connsiteX47" fmla="*/ 406400 w 7264400"/>
                <a:gd name="connsiteY47" fmla="*/ 4673600 h 5702300"/>
                <a:gd name="connsiteX48" fmla="*/ 393700 w 7264400"/>
                <a:gd name="connsiteY48" fmla="*/ 4673600 h 5702300"/>
                <a:gd name="connsiteX49" fmla="*/ 368300 w 7264400"/>
                <a:gd name="connsiteY49" fmla="*/ 4445000 h 5702300"/>
                <a:gd name="connsiteX50" fmla="*/ 0 w 7264400"/>
                <a:gd name="connsiteY50" fmla="*/ 4724400 h 5702300"/>
                <a:gd name="connsiteX51" fmla="*/ 12700 w 7264400"/>
                <a:gd name="connsiteY51" fmla="*/ 3289300 h 5702300"/>
                <a:gd name="connsiteX52" fmla="*/ 558800 w 7264400"/>
                <a:gd name="connsiteY52" fmla="*/ 3632200 h 5702300"/>
                <a:gd name="connsiteX53" fmla="*/ 1282700 w 7264400"/>
                <a:gd name="connsiteY53" fmla="*/ 4000500 h 5702300"/>
                <a:gd name="connsiteX54" fmla="*/ 1816100 w 7264400"/>
                <a:gd name="connsiteY54" fmla="*/ 3746500 h 5702300"/>
                <a:gd name="connsiteX55" fmla="*/ 2133600 w 7264400"/>
                <a:gd name="connsiteY55" fmla="*/ 3302000 h 5702300"/>
                <a:gd name="connsiteX56" fmla="*/ 2159000 w 7264400"/>
                <a:gd name="connsiteY56" fmla="*/ 3213100 h 5702300"/>
                <a:gd name="connsiteX57" fmla="*/ 2209800 w 7264400"/>
                <a:gd name="connsiteY57" fmla="*/ 3060700 h 5702300"/>
                <a:gd name="connsiteX58" fmla="*/ 2260600 w 7264400"/>
                <a:gd name="connsiteY58" fmla="*/ 2971800 h 5702300"/>
                <a:gd name="connsiteX59" fmla="*/ 2362200 w 7264400"/>
                <a:gd name="connsiteY59" fmla="*/ 2882900 h 5702300"/>
                <a:gd name="connsiteX60" fmla="*/ 2501900 w 7264400"/>
                <a:gd name="connsiteY60" fmla="*/ 2832100 h 5702300"/>
                <a:gd name="connsiteX61" fmla="*/ 2654300 w 7264400"/>
                <a:gd name="connsiteY61" fmla="*/ 2794000 h 5702300"/>
                <a:gd name="connsiteX62" fmla="*/ 2501900 w 7264400"/>
                <a:gd name="connsiteY62" fmla="*/ 1689100 h 5702300"/>
                <a:gd name="connsiteX63" fmla="*/ 1993900 w 7264400"/>
                <a:gd name="connsiteY63" fmla="*/ 1473200 h 5702300"/>
                <a:gd name="connsiteX64" fmla="*/ 1625600 w 7264400"/>
                <a:gd name="connsiteY64" fmla="*/ 1358900 h 5702300"/>
                <a:gd name="connsiteX65" fmla="*/ 1384300 w 7264400"/>
                <a:gd name="connsiteY65" fmla="*/ 1270000 h 5702300"/>
                <a:gd name="connsiteX66" fmla="*/ 1206500 w 7264400"/>
                <a:gd name="connsiteY66" fmla="*/ 1181100 h 5702300"/>
                <a:gd name="connsiteX67" fmla="*/ 1257300 w 7264400"/>
                <a:gd name="connsiteY67" fmla="*/ 927100 h 5702300"/>
                <a:gd name="connsiteX68" fmla="*/ 1460500 w 7264400"/>
                <a:gd name="connsiteY68" fmla="*/ 901700 h 5702300"/>
                <a:gd name="connsiteX69" fmla="*/ 1460500 w 7264400"/>
                <a:gd name="connsiteY69" fmla="*/ 749300 h 5702300"/>
                <a:gd name="connsiteX70" fmla="*/ 1079500 w 7264400"/>
                <a:gd name="connsiteY70" fmla="*/ 0 h 5702300"/>
                <a:gd name="connsiteX71" fmla="*/ 1028700 w 7264400"/>
                <a:gd name="connsiteY71" fmla="*/ 0 h 57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264400" h="5702300">
                  <a:moveTo>
                    <a:pt x="1028700" y="0"/>
                  </a:moveTo>
                  <a:lnTo>
                    <a:pt x="7264400" y="0"/>
                  </a:lnTo>
                  <a:lnTo>
                    <a:pt x="7213600" y="76200"/>
                  </a:lnTo>
                  <a:lnTo>
                    <a:pt x="7200900" y="165100"/>
                  </a:lnTo>
                  <a:lnTo>
                    <a:pt x="7200900" y="292100"/>
                  </a:lnTo>
                  <a:lnTo>
                    <a:pt x="6959600" y="609600"/>
                  </a:lnTo>
                  <a:lnTo>
                    <a:pt x="6819900" y="635000"/>
                  </a:lnTo>
                  <a:lnTo>
                    <a:pt x="6731000" y="901700"/>
                  </a:lnTo>
                  <a:lnTo>
                    <a:pt x="6565900" y="965200"/>
                  </a:lnTo>
                  <a:lnTo>
                    <a:pt x="6464300" y="952500"/>
                  </a:lnTo>
                  <a:lnTo>
                    <a:pt x="6388100" y="939800"/>
                  </a:lnTo>
                  <a:lnTo>
                    <a:pt x="6210300" y="977900"/>
                  </a:lnTo>
                  <a:lnTo>
                    <a:pt x="6096000" y="1079500"/>
                  </a:lnTo>
                  <a:lnTo>
                    <a:pt x="6070600" y="1155700"/>
                  </a:lnTo>
                  <a:lnTo>
                    <a:pt x="6045200" y="1308100"/>
                  </a:lnTo>
                  <a:lnTo>
                    <a:pt x="6057900" y="1574800"/>
                  </a:lnTo>
                  <a:lnTo>
                    <a:pt x="5956300" y="1600200"/>
                  </a:lnTo>
                  <a:lnTo>
                    <a:pt x="5753100" y="1587500"/>
                  </a:lnTo>
                  <a:lnTo>
                    <a:pt x="5562600" y="1790700"/>
                  </a:lnTo>
                  <a:lnTo>
                    <a:pt x="5448300" y="2082800"/>
                  </a:lnTo>
                  <a:lnTo>
                    <a:pt x="5181600" y="2298700"/>
                  </a:lnTo>
                  <a:lnTo>
                    <a:pt x="4800600" y="2806700"/>
                  </a:lnTo>
                  <a:lnTo>
                    <a:pt x="4114800" y="2755900"/>
                  </a:lnTo>
                  <a:lnTo>
                    <a:pt x="4216400" y="2933700"/>
                  </a:lnTo>
                  <a:lnTo>
                    <a:pt x="4114800" y="3429000"/>
                  </a:lnTo>
                  <a:lnTo>
                    <a:pt x="4114800" y="3429000"/>
                  </a:lnTo>
                  <a:lnTo>
                    <a:pt x="4076700" y="3581400"/>
                  </a:lnTo>
                  <a:lnTo>
                    <a:pt x="4064000" y="3873500"/>
                  </a:lnTo>
                  <a:lnTo>
                    <a:pt x="3987800" y="3962400"/>
                  </a:lnTo>
                  <a:lnTo>
                    <a:pt x="4076700" y="4038600"/>
                  </a:lnTo>
                  <a:lnTo>
                    <a:pt x="4203700" y="4191000"/>
                  </a:lnTo>
                  <a:lnTo>
                    <a:pt x="3924300" y="4191000"/>
                  </a:lnTo>
                  <a:lnTo>
                    <a:pt x="3924300" y="4368800"/>
                  </a:lnTo>
                  <a:lnTo>
                    <a:pt x="4051300" y="4521200"/>
                  </a:lnTo>
                  <a:lnTo>
                    <a:pt x="4051300" y="4610100"/>
                  </a:lnTo>
                  <a:lnTo>
                    <a:pt x="4457700" y="4876800"/>
                  </a:lnTo>
                  <a:lnTo>
                    <a:pt x="4381500" y="4940300"/>
                  </a:lnTo>
                  <a:lnTo>
                    <a:pt x="4381500" y="4991100"/>
                  </a:lnTo>
                  <a:lnTo>
                    <a:pt x="3822700" y="5638800"/>
                  </a:lnTo>
                  <a:lnTo>
                    <a:pt x="3746500" y="5499100"/>
                  </a:lnTo>
                  <a:lnTo>
                    <a:pt x="3530600" y="5346700"/>
                  </a:lnTo>
                  <a:lnTo>
                    <a:pt x="3022600" y="5702300"/>
                  </a:lnTo>
                  <a:lnTo>
                    <a:pt x="431800" y="5702300"/>
                  </a:lnTo>
                  <a:lnTo>
                    <a:pt x="368300" y="5562600"/>
                  </a:lnTo>
                  <a:lnTo>
                    <a:pt x="393700" y="5130800"/>
                  </a:lnTo>
                  <a:lnTo>
                    <a:pt x="444500" y="4953000"/>
                  </a:lnTo>
                  <a:lnTo>
                    <a:pt x="495300" y="4864100"/>
                  </a:lnTo>
                  <a:lnTo>
                    <a:pt x="406400" y="4673600"/>
                  </a:lnTo>
                  <a:lnTo>
                    <a:pt x="393700" y="4673600"/>
                  </a:lnTo>
                  <a:lnTo>
                    <a:pt x="368300" y="4445000"/>
                  </a:lnTo>
                  <a:lnTo>
                    <a:pt x="0" y="4724400"/>
                  </a:lnTo>
                  <a:lnTo>
                    <a:pt x="12700" y="3289300"/>
                  </a:lnTo>
                  <a:lnTo>
                    <a:pt x="558800" y="3632200"/>
                  </a:lnTo>
                  <a:lnTo>
                    <a:pt x="1282700" y="4000500"/>
                  </a:lnTo>
                  <a:lnTo>
                    <a:pt x="1816100" y="3746500"/>
                  </a:lnTo>
                  <a:lnTo>
                    <a:pt x="2133600" y="3302000"/>
                  </a:lnTo>
                  <a:lnTo>
                    <a:pt x="2159000" y="3213100"/>
                  </a:lnTo>
                  <a:lnTo>
                    <a:pt x="2209800" y="3060700"/>
                  </a:lnTo>
                  <a:lnTo>
                    <a:pt x="2260600" y="2971800"/>
                  </a:lnTo>
                  <a:lnTo>
                    <a:pt x="2362200" y="2882900"/>
                  </a:lnTo>
                  <a:lnTo>
                    <a:pt x="2501900" y="2832100"/>
                  </a:lnTo>
                  <a:lnTo>
                    <a:pt x="2654300" y="2794000"/>
                  </a:lnTo>
                  <a:lnTo>
                    <a:pt x="2501900" y="1689100"/>
                  </a:lnTo>
                  <a:lnTo>
                    <a:pt x="1993900" y="1473200"/>
                  </a:lnTo>
                  <a:lnTo>
                    <a:pt x="1625600" y="1358900"/>
                  </a:lnTo>
                  <a:lnTo>
                    <a:pt x="1384300" y="1270000"/>
                  </a:lnTo>
                  <a:lnTo>
                    <a:pt x="1206500" y="1181100"/>
                  </a:lnTo>
                  <a:lnTo>
                    <a:pt x="1257300" y="927100"/>
                  </a:lnTo>
                  <a:lnTo>
                    <a:pt x="1460500" y="901700"/>
                  </a:lnTo>
                  <a:lnTo>
                    <a:pt x="1460500" y="749300"/>
                  </a:lnTo>
                  <a:lnTo>
                    <a:pt x="1079500" y="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516052" y="1447800"/>
            <a:ext cx="164592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8000"/>
                </a:solidFill>
                <a:latin typeface="Franklin Gothic Book" pitchFamily="34" charset="0"/>
              </a:rPr>
              <a:t>Woodlands/ Earlysville Rd</a:t>
            </a:r>
            <a:endParaRPr lang="en-US" sz="2000" dirty="0">
              <a:solidFill>
                <a:srgbClr val="008000"/>
              </a:solidFill>
              <a:latin typeface="Franklin Gothic Book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96909" y="3581400"/>
            <a:ext cx="141732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B8B4"/>
                </a:solidFill>
                <a:latin typeface="Franklin Gothic Book" pitchFamily="34" charset="0"/>
              </a:rPr>
              <a:t>Northfield/ Huntington</a:t>
            </a:r>
            <a:endParaRPr lang="en-US" sz="2000" dirty="0">
              <a:solidFill>
                <a:srgbClr val="00B8B4"/>
              </a:solidFill>
              <a:latin typeface="Franklin Gothic Book" pitchFamily="34" charset="0"/>
            </a:endParaRPr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>
          <a:xfrm flipH="1">
            <a:off x="7467600" y="4221480"/>
            <a:ext cx="437969" cy="4267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026920" y="5043714"/>
            <a:ext cx="132588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666633"/>
                </a:solidFill>
                <a:latin typeface="Franklin Gothic Book" pitchFamily="34" charset="0"/>
              </a:rPr>
              <a:t>Townwood</a:t>
            </a:r>
            <a:endParaRPr lang="en-US" sz="2000" dirty="0">
              <a:solidFill>
                <a:srgbClr val="666633"/>
              </a:solidFill>
              <a:latin typeface="Franklin Gothic Book" pitchFamily="34" charset="0"/>
            </a:endParaRPr>
          </a:p>
        </p:txBody>
      </p:sp>
      <p:cxnSp>
        <p:nvCxnSpPr>
          <p:cNvPr id="24" name="Straight Arrow Connector 23"/>
          <p:cNvCxnSpPr>
            <a:stCxn id="23" idx="3"/>
          </p:cNvCxnSpPr>
          <p:nvPr/>
        </p:nvCxnSpPr>
        <p:spPr>
          <a:xfrm>
            <a:off x="3352800" y="5203734"/>
            <a:ext cx="5486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4552404" y="4401096"/>
            <a:ext cx="1371600" cy="64008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CC"/>
                </a:solidFill>
                <a:latin typeface="Franklin Gothic Book" pitchFamily="34" charset="0"/>
              </a:rPr>
              <a:t>Crenshaw/ Triangle Ct</a:t>
            </a:r>
            <a:endParaRPr lang="en-US" sz="2000" dirty="0">
              <a:solidFill>
                <a:srgbClr val="0000CC"/>
              </a:solidFill>
              <a:latin typeface="Franklin Gothic Book" pitchFamily="34" charset="0"/>
            </a:endParaRPr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flipH="1">
            <a:off x="3988524" y="4721136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725852" y="5349966"/>
            <a:ext cx="150876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CC00"/>
                </a:solidFill>
                <a:latin typeface="Franklin Gothic Book" pitchFamily="34" charset="0"/>
              </a:rPr>
              <a:t>Minor Ridge</a:t>
            </a:r>
            <a:endParaRPr lang="en-US" sz="2000" dirty="0">
              <a:solidFill>
                <a:srgbClr val="00CC00"/>
              </a:solidFill>
              <a:latin typeface="Franklin Gothic Book" pitchFamily="34" charset="0"/>
            </a:endParaRPr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>
            <a:off x="4161972" y="5509986"/>
            <a:ext cx="5638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2990850" y="3094142"/>
            <a:ext cx="4813627" cy="2783417"/>
            <a:chOff x="2990850" y="3094142"/>
            <a:chExt cx="4813627" cy="2783417"/>
          </a:xfrm>
        </p:grpSpPr>
        <p:sp>
          <p:nvSpPr>
            <p:cNvPr id="61" name="Rounded Rectangle 60"/>
            <p:cNvSpPr/>
            <p:nvPr/>
          </p:nvSpPr>
          <p:spPr>
            <a:xfrm>
              <a:off x="6072187" y="4081056"/>
              <a:ext cx="914400" cy="320040"/>
            </a:xfrm>
            <a:prstGeom prst="roundRect">
              <a:avLst>
                <a:gd name="adj" fmla="val 0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Franklin Gothic Book" pitchFamily="34" charset="0"/>
                </a:rPr>
                <a:t>Jouett</a:t>
              </a:r>
              <a:endParaRPr lang="en-US" sz="20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890077" y="5557519"/>
              <a:ext cx="914400" cy="320040"/>
            </a:xfrm>
            <a:prstGeom prst="roundRect">
              <a:avLst>
                <a:gd name="adj" fmla="val 0"/>
              </a:avLst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Franklin Gothic Book" pitchFamily="34" charset="0"/>
                </a:rPr>
                <a:t>Burley</a:t>
              </a:r>
              <a:endParaRPr lang="en-US" sz="20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023032" y="3584543"/>
              <a:ext cx="914400" cy="320040"/>
            </a:xfrm>
            <a:prstGeom prst="roundRect">
              <a:avLst>
                <a:gd name="adj" fmla="val 0"/>
              </a:avLst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Franklin Gothic Book" pitchFamily="34" charset="0"/>
                </a:rPr>
                <a:t>Burley</a:t>
              </a:r>
              <a:endParaRPr lang="en-US" sz="20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990850" y="3094142"/>
              <a:ext cx="914400" cy="320040"/>
            </a:xfrm>
            <a:prstGeom prst="roundRect">
              <a:avLst>
                <a:gd name="adj" fmla="val 0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Franklin Gothic Book" pitchFamily="34" charset="0"/>
                </a:rPr>
                <a:t>Jouett</a:t>
              </a:r>
              <a:endParaRPr lang="en-US" sz="20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1739900" y="4130405"/>
            <a:ext cx="1691640" cy="32004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Franklin Gothic Book" pitchFamily="34" charset="0"/>
              </a:rPr>
              <a:t>Squirrel Ridge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Franklin Gothic Book" pitchFamily="34" charset="0"/>
            </a:endParaRPr>
          </a:p>
        </p:txBody>
      </p:sp>
      <p:cxnSp>
        <p:nvCxnSpPr>
          <p:cNvPr id="34" name="Straight Arrow Connector 33"/>
          <p:cNvCxnSpPr>
            <a:stCxn id="33" idx="3"/>
          </p:cNvCxnSpPr>
          <p:nvPr/>
        </p:nvCxnSpPr>
        <p:spPr>
          <a:xfrm>
            <a:off x="3431540" y="4290425"/>
            <a:ext cx="51816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13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Enrollment Shift at Burley &amp; </a:t>
            </a:r>
            <a:r>
              <a:rPr lang="en-US" sz="3600" dirty="0" err="1" smtClean="0"/>
              <a:t>Jouett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524762"/>
              </p:ext>
            </p:extLst>
          </p:nvPr>
        </p:nvGraphicFramePr>
        <p:xfrm>
          <a:off x="457200" y="1142995"/>
          <a:ext cx="8229600" cy="525780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336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89283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Burley: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566 Students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aseline="0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aseline="0" dirty="0" smtClean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Jouett: 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580</a:t>
                      </a:r>
                      <a:r>
                        <a:rPr lang="en-US" sz="2400" baseline="0" dirty="0" smtClean="0"/>
                        <a:t> Students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aseline="0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aseline="0" dirty="0" smtClean="0"/>
                    </a:p>
                  </a:txBody>
                  <a:tcPr anchor="ctr"/>
                </a:tc>
              </a:tr>
              <a:tr h="49601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Neighborhood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1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3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1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Opt. 3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</a:tr>
              <a:tr h="8928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Northfield/ Huntington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+14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+14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+14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928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Crenshaw/ Triangle</a:t>
                      </a:r>
                      <a:r>
                        <a:rPr lang="en-US" sz="2400" baseline="0" dirty="0" smtClean="0"/>
                        <a:t> Ct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+30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+30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(30)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(30)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9601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Minor Ridge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+14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9601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Townwood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+11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— 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(11)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9601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Net Shift*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+16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+13</a:t>
                      </a:r>
                      <a:endParaRPr lang="en-US" sz="24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+14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(16)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(13)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95223">
                <a:tc gridSpan="7">
                  <a:txBody>
                    <a:bodyPr/>
                    <a:lstStyle/>
                    <a:p>
                      <a:pPr algn="ctr"/>
                      <a:r>
                        <a:rPr lang="en-US" sz="1000" b="0" i="1" dirty="0" smtClean="0"/>
                        <a:t/>
                      </a:r>
                      <a:br>
                        <a:rPr lang="en-US" sz="1000" b="0" i="1" dirty="0" smtClean="0"/>
                      </a:br>
                      <a:r>
                        <a:rPr lang="en-US" sz="2000" b="0" i="1" dirty="0" smtClean="0"/>
                        <a:t>*Based</a:t>
                      </a:r>
                      <a:r>
                        <a:rPr lang="en-US" sz="2000" b="0" i="1" baseline="0" dirty="0" smtClean="0"/>
                        <a:t> on current enrollment in grades 5-7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8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6200" cy="1600200"/>
          </a:xfrm>
        </p:spPr>
        <p:txBody>
          <a:bodyPr>
            <a:noAutofit/>
          </a:bodyPr>
          <a:lstStyle/>
          <a:p>
            <a:r>
              <a:rPr lang="en-US" sz="4400" dirty="0" smtClean="0"/>
              <a:t>Recommendations: </a:t>
            </a:r>
            <a:br>
              <a:rPr lang="en-US" sz="4400" dirty="0" smtClean="0"/>
            </a:br>
            <a:r>
              <a:rPr lang="en-US" sz="4400" dirty="0" smtClean="0"/>
              <a:t>Middle School Districting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300" b="1" dirty="0">
                <a:solidFill>
                  <a:schemeClr val="accent2">
                    <a:lumMod val="75000"/>
                  </a:schemeClr>
                </a:solidFill>
              </a:rPr>
              <a:t>Unanimous </a:t>
            </a:r>
            <a:r>
              <a:rPr lang="en-US" sz="2300" b="1" dirty="0" smtClean="0">
                <a:solidFill>
                  <a:schemeClr val="accent2">
                    <a:lumMod val="75000"/>
                  </a:schemeClr>
                </a:solidFill>
              </a:rPr>
              <a:t>Subcommittee Recommendations</a:t>
            </a:r>
            <a:r>
              <a:rPr lang="en-US" sz="23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3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300" dirty="0"/>
              <a:t>Redistrict Northfield/Huntington to Jouett in order to prevent a new split feeder pattern at </a:t>
            </a:r>
            <a:r>
              <a:rPr lang="en-US" sz="2300" dirty="0" err="1"/>
              <a:t>Woodbrook</a:t>
            </a:r>
            <a:r>
              <a:rPr lang="en-US" sz="2300" dirty="0"/>
              <a:t>. </a:t>
            </a:r>
            <a:endParaRPr lang="en-US" sz="23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300" dirty="0" smtClean="0"/>
              <a:t>Grandfather </a:t>
            </a:r>
            <a:r>
              <a:rPr lang="en-US" sz="2300" dirty="0"/>
              <a:t>clause: All rising seventh- and eighth-graders are permitted to stay at Burley until they complete middle school, but they must provide their own transportation or use an existing Burley bus stop, if capacity </a:t>
            </a:r>
            <a:r>
              <a:rPr lang="en-US" sz="2300" dirty="0" smtClean="0"/>
              <a:t>allows.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  <a:buNone/>
            </a:pPr>
            <a:r>
              <a:rPr lang="en-US" sz="2300" b="1" dirty="0" smtClean="0">
                <a:solidFill>
                  <a:schemeClr val="accent2">
                    <a:lumMod val="75000"/>
                  </a:schemeClr>
                </a:solidFill>
              </a:rPr>
              <a:t>Contested Recommendation (Passed 9-1):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300" dirty="0" smtClean="0"/>
              <a:t>Crenshaw/Triangle </a:t>
            </a:r>
            <a:r>
              <a:rPr lang="en-US" sz="2300" dirty="0"/>
              <a:t>Ct. remain at Jouett, which maintains status quo and addresses public feedback</a:t>
            </a:r>
            <a:r>
              <a:rPr lang="en-US" sz="2300" dirty="0" smtClean="0"/>
              <a:t>.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2245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28600" y="274638"/>
            <a:ext cx="8686800" cy="6397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Franklin Gothic Book" pitchFamily="34" charset="0"/>
              </a:rPr>
              <a:t>Student Population by Region</a:t>
            </a:r>
            <a:endParaRPr lang="en-US" sz="2400" dirty="0">
              <a:latin typeface="Franklin Gothic Book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318968043"/>
              </p:ext>
            </p:extLst>
          </p:nvPr>
        </p:nvGraphicFramePr>
        <p:xfrm>
          <a:off x="228600" y="12192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03471634"/>
              </p:ext>
            </p:extLst>
          </p:nvPr>
        </p:nvGraphicFramePr>
        <p:xfrm>
          <a:off x="4724400" y="1219200"/>
          <a:ext cx="4191000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00648"/>
              </p:ext>
            </p:extLst>
          </p:nvPr>
        </p:nvGraphicFramePr>
        <p:xfrm>
          <a:off x="228600" y="1143000"/>
          <a:ext cx="8686800" cy="499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43400"/>
                <a:gridCol w="4343400"/>
              </a:tblGrid>
              <a:tr h="4179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</a:rPr>
                        <a:t>2006</a:t>
                      </a:r>
                      <a:endParaRPr lang="en-US" sz="28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</a:rPr>
                        <a:t>2013</a:t>
                      </a:r>
                      <a:endParaRPr lang="en-US" sz="28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73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Back-Up Slides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1190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mtClean="0">
                <a:solidFill>
                  <a:prstClr val="black"/>
                </a:solidFill>
              </a:rPr>
              <a:t>Ethnicity Across </a:t>
            </a:r>
            <a:r>
              <a:rPr lang="en-US" sz="3600" dirty="0" smtClean="0">
                <a:solidFill>
                  <a:prstClr val="black"/>
                </a:solidFill>
              </a:rPr>
              <a:t>Schools</a:t>
            </a:r>
            <a:endParaRPr 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787160920"/>
              </p:ext>
            </p:extLst>
          </p:nvPr>
        </p:nvGraphicFramePr>
        <p:xfrm>
          <a:off x="457200" y="1066800"/>
          <a:ext cx="84582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585327" y="1709528"/>
            <a:ext cx="7999851" cy="461666"/>
            <a:chOff x="585327" y="1590260"/>
            <a:chExt cx="7999851" cy="461666"/>
          </a:xfrm>
        </p:grpSpPr>
        <p:sp>
          <p:nvSpPr>
            <p:cNvPr id="2" name="TextBox 1"/>
            <p:cNvSpPr txBox="1"/>
            <p:nvPr/>
          </p:nvSpPr>
          <p:spPr>
            <a:xfrm>
              <a:off x="585327" y="1590261"/>
              <a:ext cx="1823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</a:rPr>
                <a:t>606 Students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647122" y="1590261"/>
              <a:ext cx="1823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</a:rPr>
                <a:t>285 Students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04522" y="1590260"/>
              <a:ext cx="1823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</a:rPr>
                <a:t>468 Students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761922" y="1590261"/>
              <a:ext cx="1823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</a:rPr>
                <a:t>299 Students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Woodlands/Earlysville Rd. to Broadus Wood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285804"/>
              </p:ext>
            </p:extLst>
          </p:nvPr>
        </p:nvGraphicFramePr>
        <p:xfrm>
          <a:off x="228600" y="936523"/>
          <a:ext cx="4114800" cy="203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908648"/>
              </p:ext>
            </p:extLst>
          </p:nvPr>
        </p:nvGraphicFramePr>
        <p:xfrm>
          <a:off x="228600" y="2982861"/>
          <a:ext cx="4114800" cy="372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0" y="5029200"/>
            <a:ext cx="40812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Notes: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Predominantly </a:t>
            </a:r>
            <a:r>
              <a:rPr lang="en-US" sz="2000" dirty="0" smtClean="0">
                <a:solidFill>
                  <a:srgbClr val="FF0000"/>
                </a:solidFill>
              </a:rPr>
              <a:t>STABLE </a:t>
            </a:r>
            <a:r>
              <a:rPr lang="en-US" sz="2000" dirty="0" smtClean="0">
                <a:solidFill>
                  <a:prstClr val="black"/>
                </a:solidFill>
              </a:rPr>
              <a:t>Neighborhood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1 Pre-K Student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African American Students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4"/>
          <a:stretch/>
        </p:blipFill>
        <p:spPr>
          <a:xfrm>
            <a:off x="4572000" y="1143000"/>
            <a:ext cx="408124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9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Northfield/Huntington to </a:t>
            </a:r>
            <a:r>
              <a:rPr lang="en-US" sz="3600" dirty="0" err="1" smtClean="0"/>
              <a:t>Woodbrook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590017"/>
              </p:ext>
            </p:extLst>
          </p:nvPr>
        </p:nvGraphicFramePr>
        <p:xfrm>
          <a:off x="228600" y="936523"/>
          <a:ext cx="4114800" cy="203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7448308"/>
              </p:ext>
            </p:extLst>
          </p:nvPr>
        </p:nvGraphicFramePr>
        <p:xfrm>
          <a:off x="228600" y="2982861"/>
          <a:ext cx="4114800" cy="372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1998" y="4614208"/>
            <a:ext cx="40812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Notes:</a:t>
            </a:r>
          </a:p>
          <a:p>
            <a:r>
              <a:rPr lang="en-US" sz="2000" dirty="0">
                <a:solidFill>
                  <a:prstClr val="black"/>
                </a:solidFill>
              </a:rPr>
              <a:t>Predominantly </a:t>
            </a:r>
            <a:r>
              <a:rPr lang="en-US" sz="2000" dirty="0">
                <a:solidFill>
                  <a:srgbClr val="FF0000"/>
                </a:solidFill>
              </a:rPr>
              <a:t>STABLE </a:t>
            </a:r>
            <a:r>
              <a:rPr lang="en-US" sz="2000" dirty="0">
                <a:solidFill>
                  <a:prstClr val="black"/>
                </a:solidFill>
              </a:rPr>
              <a:t>Neighborhood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Pre-K Students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3rd Graders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Asian Students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African American Students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" t="7572" r="-28" b="328"/>
          <a:stretch/>
        </p:blipFill>
        <p:spPr bwMode="auto">
          <a:xfrm>
            <a:off x="4571999" y="1143002"/>
            <a:ext cx="4081244" cy="3471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1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Squirrel Ridge to Greer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262675"/>
              </p:ext>
            </p:extLst>
          </p:nvPr>
        </p:nvGraphicFramePr>
        <p:xfrm>
          <a:off x="228600" y="936523"/>
          <a:ext cx="4114800" cy="203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390500"/>
              </p:ext>
            </p:extLst>
          </p:nvPr>
        </p:nvGraphicFramePr>
        <p:xfrm>
          <a:off x="228600" y="2982861"/>
          <a:ext cx="4114800" cy="372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1999" y="5181600"/>
            <a:ext cx="40812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Notes:</a:t>
            </a:r>
          </a:p>
          <a:p>
            <a:r>
              <a:rPr lang="en-US" sz="2000" dirty="0">
                <a:solidFill>
                  <a:prstClr val="black"/>
                </a:solidFill>
              </a:rPr>
              <a:t>Predominantly </a:t>
            </a:r>
            <a:r>
              <a:rPr lang="en-US" sz="2000" dirty="0">
                <a:solidFill>
                  <a:srgbClr val="FF0000"/>
                </a:solidFill>
              </a:rPr>
              <a:t>STABLE </a:t>
            </a:r>
            <a:r>
              <a:rPr lang="en-US" sz="2000" dirty="0">
                <a:solidFill>
                  <a:prstClr val="black"/>
                </a:solidFill>
              </a:rPr>
              <a:t>Neighborhood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2 Students, both 4th Graders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100% Caucasian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9" y="1143000"/>
            <a:ext cx="408124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87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Townwood</a:t>
            </a:r>
            <a:r>
              <a:rPr lang="en-US" sz="3600" dirty="0" smtClean="0"/>
              <a:t> to Greer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700488"/>
              </p:ext>
            </p:extLst>
          </p:nvPr>
        </p:nvGraphicFramePr>
        <p:xfrm>
          <a:off x="228600" y="936523"/>
          <a:ext cx="4114800" cy="203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387841"/>
              </p:ext>
            </p:extLst>
          </p:nvPr>
        </p:nvGraphicFramePr>
        <p:xfrm>
          <a:off x="228600" y="2982861"/>
          <a:ext cx="4114800" cy="372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0" y="4953000"/>
            <a:ext cx="40812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Notes:</a:t>
            </a:r>
          </a:p>
          <a:p>
            <a:r>
              <a:rPr lang="en-US" sz="2000" dirty="0">
                <a:solidFill>
                  <a:prstClr val="black"/>
                </a:solidFill>
              </a:rPr>
              <a:t>Predominantly </a:t>
            </a:r>
            <a:r>
              <a:rPr lang="en-US" sz="2000" dirty="0">
                <a:solidFill>
                  <a:srgbClr val="FF0000"/>
                </a:solidFill>
              </a:rPr>
              <a:t>STABLE </a:t>
            </a:r>
            <a:r>
              <a:rPr lang="en-US" sz="2000" dirty="0">
                <a:solidFill>
                  <a:prstClr val="black"/>
                </a:solidFill>
              </a:rPr>
              <a:t>Neighborhood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1 Pre-K Student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Asian Students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Multiracial Students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142999"/>
            <a:ext cx="4081245" cy="381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52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Minor Ridge to Greer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797793"/>
              </p:ext>
            </p:extLst>
          </p:nvPr>
        </p:nvGraphicFramePr>
        <p:xfrm>
          <a:off x="228600" y="936523"/>
          <a:ext cx="4114800" cy="203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562820"/>
              </p:ext>
            </p:extLst>
          </p:nvPr>
        </p:nvGraphicFramePr>
        <p:xfrm>
          <a:off x="228600" y="2982861"/>
          <a:ext cx="4114800" cy="372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1998" y="4876800"/>
            <a:ext cx="40812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Notes:</a:t>
            </a:r>
          </a:p>
          <a:p>
            <a:r>
              <a:rPr lang="en-US" sz="2000" dirty="0">
                <a:solidFill>
                  <a:prstClr val="black"/>
                </a:solidFill>
              </a:rPr>
              <a:t>Predominantly </a:t>
            </a:r>
            <a:r>
              <a:rPr lang="en-US" sz="2000" dirty="0">
                <a:solidFill>
                  <a:srgbClr val="FF0000"/>
                </a:solidFill>
              </a:rPr>
              <a:t>STABLE </a:t>
            </a:r>
            <a:r>
              <a:rPr lang="en-US" sz="2000" dirty="0">
                <a:solidFill>
                  <a:prstClr val="black"/>
                </a:solidFill>
              </a:rPr>
              <a:t>Neighborhood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2 Pre-K Students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No Asian Students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9" y="1143001"/>
            <a:ext cx="4081245" cy="373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0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Western Feeder Pattern Outline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4343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 smtClean="0"/>
              <a:t>Considerations </a:t>
            </a:r>
            <a:r>
              <a:rPr lang="en-US" sz="2800" dirty="0" smtClean="0"/>
              <a:t>&amp; Recommendation: Meriwether Lewis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/>
              <a:t>Considerations &amp; Recommendation</a:t>
            </a:r>
            <a:r>
              <a:rPr lang="en-US" sz="2800" dirty="0" smtClean="0"/>
              <a:t>: </a:t>
            </a:r>
            <a:br>
              <a:rPr lang="en-US" sz="2800" dirty="0" smtClean="0"/>
            </a:br>
            <a:r>
              <a:rPr lang="en-US" sz="2800" dirty="0" smtClean="0"/>
              <a:t>Crozet Addition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/>
              <a:t>Considerations &amp; </a:t>
            </a:r>
            <a:r>
              <a:rPr lang="en-US" sz="2800" dirty="0" smtClean="0"/>
              <a:t>Finding</a:t>
            </a:r>
            <a:r>
              <a:rPr lang="en-US" sz="2800" dirty="0" smtClean="0"/>
              <a:t>: </a:t>
            </a:r>
            <a:r>
              <a:rPr lang="en-US" sz="2800" dirty="0" smtClean="0"/>
              <a:t>Red Hill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37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Committee Members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8077200" cy="4343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Kelly Gobble &amp; Gavin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MacCleery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smtClean="0"/>
              <a:t>Brownsville 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Jeffrey House &amp; Craig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Lindqvist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Crozet </a:t>
            </a:r>
            <a:r>
              <a:rPr lang="en-US" dirty="0" smtClean="0"/>
              <a:t>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Holly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Bittle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&amp; James Younger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Meriwether Lewis </a:t>
            </a:r>
            <a:r>
              <a:rPr lang="en-US" dirty="0" smtClean="0"/>
              <a:t>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Kate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Batkich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&amp; Mary Margaret Frank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Murray </a:t>
            </a:r>
            <a:r>
              <a:rPr lang="en-US" dirty="0" smtClean="0"/>
              <a:t>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Patrick Barnett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Red Hill </a:t>
            </a:r>
            <a:r>
              <a:rPr lang="en-US" dirty="0" smtClean="0"/>
              <a:t>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Keith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Hammon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At-Large </a:t>
            </a:r>
            <a:r>
              <a:rPr lang="en-US" dirty="0" smtClean="0"/>
              <a:t>Appointee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Tiffany Barber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/>
              <a:t>Long-Range Planning Advisory </a:t>
            </a:r>
            <a:r>
              <a:rPr lang="en-US" dirty="0" smtClean="0"/>
              <a:t>Committee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Andrea Roberts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smtClean="0"/>
              <a:t>Superintendent’s Appointee</a:t>
            </a:r>
          </a:p>
        </p:txBody>
      </p:sp>
    </p:spTree>
    <p:extLst>
      <p:ext uri="{BB962C8B-B14F-4D97-AF65-F5344CB8AC3E}">
        <p14:creationId xmlns:p14="http://schemas.microsoft.com/office/powerpoint/2010/main" val="33432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MLES: Capacity vs. Enrollment </a:t>
            </a:r>
            <a:br>
              <a:rPr lang="en-US" sz="4400" dirty="0" smtClean="0"/>
            </a:br>
            <a:r>
              <a:rPr lang="en-US" sz="4400" dirty="0" smtClean="0"/>
              <a:t>(LRPAC Report, July 2012)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439238"/>
              </p:ext>
            </p:extLst>
          </p:nvPr>
        </p:nvGraphicFramePr>
        <p:xfrm>
          <a:off x="457198" y="685800"/>
          <a:ext cx="8229602" cy="3657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86002"/>
                <a:gridCol w="1485900"/>
                <a:gridCol w="1485900"/>
                <a:gridCol w="1485900"/>
                <a:gridCol w="1485900"/>
              </a:tblGrid>
              <a:tr h="1219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Meriwether Lewis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Building</a:t>
                      </a:r>
                      <a:r>
                        <a:rPr lang="en-US" sz="2000" baseline="0" dirty="0" smtClean="0"/>
                        <a:t> Capacity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Enrollment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Capacity</a:t>
                      </a:r>
                      <a:r>
                        <a:rPr lang="en-US" sz="2000" baseline="0" dirty="0" smtClean="0"/>
                        <a:t> Conflict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of 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Trailers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</a:tr>
              <a:tr h="121920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2011 (Actual)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380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446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(66)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</a:tr>
              <a:tr h="121920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2012</a:t>
                      </a:r>
                      <a:r>
                        <a:rPr lang="en-US" sz="2000" b="1" baseline="0" dirty="0" smtClean="0"/>
                        <a:t> (Projected)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380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462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(82)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05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28600" y="274638"/>
            <a:ext cx="8686800" cy="6397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Franklin Gothic Book" pitchFamily="34" charset="0"/>
              </a:rPr>
              <a:t>Student Population by Region</a:t>
            </a:r>
            <a:endParaRPr lang="en-US" sz="2400" dirty="0">
              <a:latin typeface="Franklin Gothic Book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895853621"/>
              </p:ext>
            </p:extLst>
          </p:nvPr>
        </p:nvGraphicFramePr>
        <p:xfrm>
          <a:off x="228600" y="12192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76160636"/>
              </p:ext>
            </p:extLst>
          </p:nvPr>
        </p:nvGraphicFramePr>
        <p:xfrm>
          <a:off x="4724400" y="1219200"/>
          <a:ext cx="4191000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276724"/>
              </p:ext>
            </p:extLst>
          </p:nvPr>
        </p:nvGraphicFramePr>
        <p:xfrm>
          <a:off x="228600" y="1143000"/>
          <a:ext cx="8686800" cy="499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43400"/>
                <a:gridCol w="4343400"/>
              </a:tblGrid>
              <a:tr h="4179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</a:rPr>
                        <a:t>2006</a:t>
                      </a:r>
                      <a:endParaRPr lang="en-US" sz="28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</a:rPr>
                        <a:t>2013</a:t>
                      </a:r>
                      <a:endParaRPr lang="en-US" sz="28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8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Current Capacity vs. Enrollment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0747430"/>
              </p:ext>
            </p:extLst>
          </p:nvPr>
        </p:nvGraphicFramePr>
        <p:xfrm>
          <a:off x="457198" y="685800"/>
          <a:ext cx="8229602" cy="4343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86002"/>
                <a:gridCol w="1485900"/>
                <a:gridCol w="1485900"/>
                <a:gridCol w="1485900"/>
                <a:gridCol w="1485900"/>
              </a:tblGrid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Franklin Gothic Book" pitchFamily="34" charset="0"/>
                        </a:rPr>
                        <a:t>School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Building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Capacity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Fall 2012 Enrollment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Capacity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Conflict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Franklin Gothic Book" pitchFamily="34" charset="0"/>
                        </a:rPr>
                        <a:t># of </a:t>
                      </a:r>
                      <a:br>
                        <a:rPr lang="en-US" sz="2000" dirty="0" smtClean="0">
                          <a:latin typeface="Franklin Gothic Book" pitchFamily="34" charset="0"/>
                        </a:rPr>
                      </a:br>
                      <a:r>
                        <a:rPr lang="en-US" sz="2000" dirty="0" smtClean="0">
                          <a:latin typeface="Franklin Gothic Book" pitchFamily="34" charset="0"/>
                        </a:rPr>
                        <a:t>Trailers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Brownsville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756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707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49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Crozet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Meriwether Lewis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380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432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(52)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Murray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272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Red Hill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160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168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52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Current Capacity vs. Enrollment</a:t>
            </a:r>
            <a:br>
              <a:rPr lang="en-US" sz="4400" dirty="0" smtClean="0"/>
            </a:br>
            <a:r>
              <a:rPr lang="en-US" sz="2800" dirty="0" smtClean="0"/>
              <a:t>(with no computer room exclusion)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244050"/>
              </p:ext>
            </p:extLst>
          </p:nvPr>
        </p:nvGraphicFramePr>
        <p:xfrm>
          <a:off x="457198" y="685800"/>
          <a:ext cx="8229602" cy="4343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86002"/>
                <a:gridCol w="1485900"/>
                <a:gridCol w="1485900"/>
                <a:gridCol w="1485900"/>
                <a:gridCol w="1485900"/>
              </a:tblGrid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Franklin Gothic Book" pitchFamily="34" charset="0"/>
                        </a:rPr>
                        <a:t>School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Building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Capacity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Fall 2012 Enrollment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Capacity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Conflict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Franklin Gothic Book" pitchFamily="34" charset="0"/>
                        </a:rPr>
                        <a:t># of </a:t>
                      </a:r>
                      <a:br>
                        <a:rPr lang="en-US" sz="2000" dirty="0" smtClean="0">
                          <a:latin typeface="Franklin Gothic Book" pitchFamily="34" charset="0"/>
                        </a:rPr>
                      </a:br>
                      <a:r>
                        <a:rPr lang="en-US" sz="2000" dirty="0" smtClean="0">
                          <a:latin typeface="Franklin Gothic Book" pitchFamily="34" charset="0"/>
                        </a:rPr>
                        <a:t>Trailers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Brownsville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756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707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49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Crozet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Meriwether Lewis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432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(32)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Murray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272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Red Hill</a:t>
                      </a:r>
                      <a:endParaRPr lang="en-US" sz="20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160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168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18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200" dirty="0" smtClean="0"/>
              <a:t>Projected Capacity vs. Enrollment</a:t>
            </a:r>
            <a:endParaRPr lang="en-US" sz="42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676451"/>
              </p:ext>
            </p:extLst>
          </p:nvPr>
        </p:nvGraphicFramePr>
        <p:xfrm>
          <a:off x="457199" y="685799"/>
          <a:ext cx="8229603" cy="4343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71601"/>
                <a:gridCol w="1066800"/>
                <a:gridCol w="960120"/>
                <a:gridCol w="960120"/>
                <a:gridCol w="960120"/>
                <a:gridCol w="960120"/>
                <a:gridCol w="960120"/>
                <a:gridCol w="990602"/>
              </a:tblGrid>
              <a:tr h="36195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itchFamily="34" charset="0"/>
                        </a:rPr>
                        <a:t>School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Building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Franklin Gothic Book" pitchFamily="34" charset="0"/>
                        </a:rPr>
                        <a:t> Capacity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Franklin Gothic Book" pitchFamily="34" charset="0"/>
                        </a:rPr>
                        <a:t>5-Year Projected Enrollment </a:t>
                      </a:r>
                      <a:r>
                        <a:rPr lang="en-US" sz="1600" b="1" baseline="0" dirty="0" smtClean="0">
                          <a:latin typeface="Franklin Gothic Book" pitchFamily="34" charset="0"/>
                        </a:rPr>
                        <a:t>&amp; Capacity Conflicts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itchFamily="34" charset="0"/>
                        </a:rPr>
                        <a:t># of Trailers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2013-14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2014-15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2015-16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2016-17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Franklin Gothic Book" pitchFamily="34" charset="0"/>
                        </a:rPr>
                        <a:t>2017-18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Brownsville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756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738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761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767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764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788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(5)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(11)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(32)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Crozet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342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325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333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345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368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0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(3)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(26)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Meriwether Lewis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380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438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442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455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458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452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(58)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(62)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(75)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(78)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Franklin Gothic Book" pitchFamily="34" charset="0"/>
                        </a:rPr>
                        <a:t>(72)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Murray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316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270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268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266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269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271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2"/>
                          </a:solidFill>
                          <a:latin typeface="Franklin Gothic Book" pitchFamily="34" charset="0"/>
                        </a:rPr>
                        <a:t>Red Hill</a:t>
                      </a:r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160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172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173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ranklin Gothic Book" pitchFamily="34" charset="0"/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2"/>
                        </a:solidFill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(5)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(12)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(14)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(13)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82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600" dirty="0" smtClean="0"/>
              <a:t>General Redistricting Options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9580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GENERAL OPTION 1</a:t>
            </a:r>
          </a:p>
          <a:p>
            <a:pPr marL="0" indent="0">
              <a:spcAft>
                <a:spcPts val="5400"/>
              </a:spcAft>
              <a:buNone/>
            </a:pPr>
            <a:r>
              <a:rPr lang="en-US" sz="3200" dirty="0" smtClean="0"/>
              <a:t>Keep Meriwether Lewis district in a </a:t>
            </a:r>
            <a:br>
              <a:rPr lang="en-US" sz="3200" dirty="0" smtClean="0"/>
            </a:br>
            <a:r>
              <a:rPr lang="en-US" sz="3200" dirty="0" smtClean="0"/>
              <a:t>holding pattern—no redistricting now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GENERAL OPTION 2</a:t>
            </a:r>
          </a:p>
          <a:p>
            <a:pPr marL="0" indent="0">
              <a:spcAft>
                <a:spcPts val="2400"/>
              </a:spcAft>
              <a:buNone/>
            </a:pPr>
            <a:r>
              <a:rPr lang="en-US" sz="3200" dirty="0" smtClean="0"/>
              <a:t>Redistrict any combination of up to 55 students to Murray and/or Crozet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21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" t="16538" r="-36" b="8546"/>
          <a:stretch/>
        </p:blipFill>
        <p:spPr bwMode="auto">
          <a:xfrm>
            <a:off x="3313" y="1371601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048000" y="2603390"/>
            <a:ext cx="9906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4BACC6">
                    <a:lumMod val="50000"/>
                  </a:srgbClr>
                </a:solidFill>
                <a:latin typeface="Franklin Gothic Book" pitchFamily="34" charset="0"/>
              </a:rPr>
              <a:t>Crozet</a:t>
            </a:r>
            <a:endParaRPr lang="en-US" sz="2000" dirty="0">
              <a:solidFill>
                <a:srgbClr val="4BACC6">
                  <a:lumMod val="50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38700" y="3535680"/>
            <a:ext cx="22098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75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756D43"/>
                </a:solidFill>
                <a:latin typeface="Franklin Gothic Book" pitchFamily="34" charset="0"/>
              </a:rPr>
              <a:t>Meriwether Lewis</a:t>
            </a:r>
            <a:endParaRPr lang="en-US" sz="2000" dirty="0">
              <a:solidFill>
                <a:srgbClr val="756D43"/>
              </a:solidFill>
              <a:latin typeface="Franklin Gothic Book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29250" y="5059017"/>
            <a:ext cx="10287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Murray</a:t>
            </a:r>
            <a:endParaRPr lang="en-US" sz="2000" dirty="0">
              <a:solidFill>
                <a:srgbClr val="F79646">
                  <a:lumMod val="50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28800" y="5387672"/>
            <a:ext cx="15240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EEECE1">
                    <a:lumMod val="25000"/>
                  </a:srgbClr>
                </a:solidFill>
                <a:latin typeface="Franklin Gothic Book" pitchFamily="34" charset="0"/>
              </a:rPr>
              <a:t>Brownsville</a:t>
            </a:r>
            <a:endParaRPr lang="en-US" sz="2000" dirty="0">
              <a:solidFill>
                <a:srgbClr val="EEECE1">
                  <a:lumMod val="25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429250" y="6262978"/>
            <a:ext cx="10287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Franklin Gothic Book" pitchFamily="34" charset="0"/>
              </a:rPr>
              <a:t>Red Hill</a:t>
            </a:r>
            <a:endParaRPr lang="en-US" sz="2000" dirty="0">
              <a:solidFill>
                <a:prstClr val="black">
                  <a:lumMod val="85000"/>
                  <a:lumOff val="15000"/>
                </a:prstClr>
              </a:solidFill>
              <a:latin typeface="Franklin Gothic Book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Western Feeder Pattern </a:t>
            </a:r>
            <a:br>
              <a:rPr lang="en-US" sz="3600" dirty="0" smtClean="0">
                <a:latin typeface="Franklin Gothic Book" pitchFamily="34" charset="0"/>
              </a:rPr>
            </a:br>
            <a:r>
              <a:rPr lang="en-US" sz="3600" dirty="0" smtClean="0">
                <a:latin typeface="Franklin Gothic Book" pitchFamily="34" charset="0"/>
              </a:rPr>
              <a:t>Elementary School Boundaries</a:t>
            </a:r>
            <a:endParaRPr lang="en-US" sz="3600" b="1" dirty="0">
              <a:solidFill>
                <a:srgbClr val="FF0000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2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Option 2 - Proposed Areas of Movement</a:t>
            </a:r>
            <a:endParaRPr lang="en-US" sz="3600" b="1" dirty="0">
              <a:solidFill>
                <a:srgbClr val="FF0000"/>
              </a:solidFill>
              <a:latin typeface="Franklin Gothic Boo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 t="2473" r="761" b="2007"/>
          <a:stretch/>
        </p:blipFill>
        <p:spPr bwMode="auto">
          <a:xfrm>
            <a:off x="0" y="1182756"/>
            <a:ext cx="9144000" cy="567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7056783" y="3278181"/>
            <a:ext cx="1828800" cy="1554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  <a:t>West Leigh </a:t>
            </a:r>
          </a:p>
          <a:p>
            <a:pPr algn="ctr"/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  <a:t>to Murray</a:t>
            </a:r>
            <a:b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  <a:t>(0.83 mi closer to Meriwether): </a:t>
            </a:r>
            <a:br>
              <a:rPr lang="en-US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itchFamily="34" charset="0"/>
              </a:rPr>
              <a:t>28 students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latin typeface="Franklin Gothic Book" pitchFamily="34" charset="0"/>
            </a:endParaRPr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 flipH="1">
            <a:off x="7590185" y="4832661"/>
            <a:ext cx="380998" cy="656355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116994" y="3511509"/>
            <a:ext cx="1828800" cy="18288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1F497D"/>
                </a:solidFill>
                <a:latin typeface="Franklin Gothic Book" pitchFamily="34" charset="0"/>
              </a:rPr>
              <a:t>Owensville/ Kimbrough </a:t>
            </a:r>
            <a:br>
              <a:rPr lang="en-US" sz="2000" b="1" dirty="0" smtClean="0">
                <a:solidFill>
                  <a:srgbClr val="1F497D"/>
                </a:solidFill>
                <a:latin typeface="Franklin Gothic Book" pitchFamily="34" charset="0"/>
              </a:rPr>
            </a:br>
            <a:r>
              <a:rPr lang="en-US" sz="2000" b="1" dirty="0" smtClean="0">
                <a:solidFill>
                  <a:srgbClr val="1F497D"/>
                </a:solidFill>
                <a:latin typeface="Franklin Gothic Book" pitchFamily="34" charset="0"/>
              </a:rPr>
              <a:t>to Murray </a:t>
            </a:r>
            <a:br>
              <a:rPr lang="en-US" sz="2000" b="1" dirty="0" smtClean="0">
                <a:solidFill>
                  <a:srgbClr val="1F497D"/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1F497D"/>
                </a:solidFill>
                <a:latin typeface="Franklin Gothic Book" pitchFamily="34" charset="0"/>
              </a:rPr>
              <a:t>(0.26 mi closer to Murray): </a:t>
            </a:r>
            <a:br>
              <a:rPr lang="en-US" sz="2000" dirty="0" smtClean="0">
                <a:solidFill>
                  <a:srgbClr val="1F497D"/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1F497D"/>
                </a:solidFill>
                <a:latin typeface="Franklin Gothic Book" pitchFamily="34" charset="0"/>
              </a:rPr>
              <a:t>21 students</a:t>
            </a:r>
            <a:endParaRPr lang="en-US" sz="2000" dirty="0">
              <a:solidFill>
                <a:srgbClr val="1F497D"/>
              </a:solidFill>
              <a:latin typeface="Franklin Gothic Book" pitchFamily="34" charset="0"/>
            </a:endParaRPr>
          </a:p>
        </p:txBody>
      </p:sp>
      <p:cxnSp>
        <p:nvCxnSpPr>
          <p:cNvPr id="23" name="Straight Arrow Connector 22"/>
          <p:cNvCxnSpPr>
            <a:stCxn id="22" idx="2"/>
          </p:cNvCxnSpPr>
          <p:nvPr/>
        </p:nvCxnSpPr>
        <p:spPr>
          <a:xfrm>
            <a:off x="6031394" y="5340309"/>
            <a:ext cx="147432" cy="75569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3149600" y="3648669"/>
            <a:ext cx="1828800" cy="1554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rgbClr val="FF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3333"/>
                </a:solidFill>
                <a:latin typeface="Franklin Gothic Book" pitchFamily="34" charset="0"/>
              </a:rPr>
              <a:t>Glenaire</a:t>
            </a:r>
            <a:r>
              <a:rPr lang="en-US" sz="2000" b="1" dirty="0" smtClean="0">
                <a:solidFill>
                  <a:srgbClr val="FF3333"/>
                </a:solidFill>
                <a:latin typeface="Franklin Gothic Book" pitchFamily="34" charset="0"/>
              </a:rPr>
              <a:t>  </a:t>
            </a:r>
            <a:br>
              <a:rPr lang="en-US" sz="2000" b="1" dirty="0" smtClean="0">
                <a:solidFill>
                  <a:srgbClr val="FF3333"/>
                </a:solidFill>
                <a:latin typeface="Franklin Gothic Book" pitchFamily="34" charset="0"/>
              </a:rPr>
            </a:br>
            <a:r>
              <a:rPr lang="en-US" sz="2000" b="1" dirty="0" smtClean="0">
                <a:solidFill>
                  <a:srgbClr val="FF3333"/>
                </a:solidFill>
                <a:latin typeface="Franklin Gothic Book" pitchFamily="34" charset="0"/>
              </a:rPr>
              <a:t>to Murray</a:t>
            </a:r>
            <a:br>
              <a:rPr lang="en-US" sz="2000" b="1" dirty="0" smtClean="0">
                <a:solidFill>
                  <a:srgbClr val="FF3333"/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FF3333"/>
                </a:solidFill>
                <a:latin typeface="Franklin Gothic Book" pitchFamily="34" charset="0"/>
              </a:rPr>
              <a:t>(2.08 mi closer to Murray): </a:t>
            </a:r>
            <a:br>
              <a:rPr lang="en-US" sz="2000" dirty="0" smtClean="0">
                <a:solidFill>
                  <a:srgbClr val="FF3333"/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FF3333"/>
                </a:solidFill>
                <a:latin typeface="Franklin Gothic Book" pitchFamily="34" charset="0"/>
              </a:rPr>
              <a:t>8 students</a:t>
            </a:r>
            <a:endParaRPr lang="en-US" sz="2000" dirty="0">
              <a:solidFill>
                <a:srgbClr val="FF3333"/>
              </a:solidFill>
              <a:latin typeface="Franklin Gothic Book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577341" y="1957029"/>
            <a:ext cx="1920240" cy="1554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Browns Gap </a:t>
            </a:r>
            <a:r>
              <a:rPr lang="en-US" sz="2000" b="1" dirty="0" err="1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Tpk</a:t>
            </a:r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 to Crozet</a:t>
            </a:r>
            <a:b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(2.29 mi closer to Crozet):</a:t>
            </a:r>
            <a:br>
              <a:rPr lang="en-US" sz="2000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</a:br>
            <a:r>
              <a:rPr lang="en-US" sz="2000" dirty="0" smtClean="0">
                <a:solidFill>
                  <a:srgbClr val="F79646">
                    <a:lumMod val="50000"/>
                  </a:srgbClr>
                </a:solidFill>
                <a:latin typeface="Franklin Gothic Book" pitchFamily="34" charset="0"/>
              </a:rPr>
              <a:t>19 students</a:t>
            </a:r>
            <a:endParaRPr lang="en-US" sz="2000" dirty="0">
              <a:solidFill>
                <a:srgbClr val="F79646">
                  <a:lumMod val="50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31194" y="2537673"/>
            <a:ext cx="3200400" cy="39319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MERIWETHER LEWIS DISTRICT</a:t>
            </a:r>
            <a:endParaRPr lang="en-US" b="1" dirty="0">
              <a:latin typeface="Franklin Gothic Book" pitchFamily="34" charset="0"/>
            </a:endParaRPr>
          </a:p>
        </p:txBody>
      </p:sp>
      <p:cxnSp>
        <p:nvCxnSpPr>
          <p:cNvPr id="45" name="Straight Arrow Connector 44"/>
          <p:cNvCxnSpPr>
            <a:stCxn id="24" idx="2"/>
          </p:cNvCxnSpPr>
          <p:nvPr/>
        </p:nvCxnSpPr>
        <p:spPr>
          <a:xfrm flipH="1">
            <a:off x="3886200" y="5203149"/>
            <a:ext cx="177800" cy="664251"/>
          </a:xfrm>
          <a:prstGeom prst="straightConnector1">
            <a:avLst/>
          </a:prstGeom>
          <a:ln w="38100">
            <a:solidFill>
              <a:srgbClr val="FF3333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6" idx="2"/>
          </p:cNvCxnSpPr>
          <p:nvPr/>
        </p:nvCxnSpPr>
        <p:spPr>
          <a:xfrm flipH="1">
            <a:off x="2133602" y="3511509"/>
            <a:ext cx="403859" cy="74907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Recommendation: Meriwether Lewis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958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Unanimous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 Subcommittee Recommendation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 smtClean="0"/>
              <a:t>At </a:t>
            </a:r>
            <a:r>
              <a:rPr lang="en-US" sz="2000" dirty="0"/>
              <a:t>this time, there is no clear benefit to moving students from Meriwether </a:t>
            </a:r>
            <a:r>
              <a:rPr lang="en-US" sz="2000" dirty="0" smtClean="0"/>
              <a:t>Lewis to </a:t>
            </a:r>
            <a:r>
              <a:rPr lang="en-US" sz="2000" dirty="0"/>
              <a:t>other schools. The recommendation is </a:t>
            </a:r>
            <a:r>
              <a:rPr lang="en-US" sz="2000" dirty="0" smtClean="0"/>
              <a:t>to not redistrict </a:t>
            </a:r>
            <a:r>
              <a:rPr lang="en-US" sz="2000" dirty="0"/>
              <a:t>at this time. The clear benefit of not redistricting is to maintain the flexibility of the enrollment in the feeder pattern.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Committee recommended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onsiderations for the future: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Effective use of the existing space, including time table for removing trailers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Ongoing process/retention </a:t>
            </a:r>
            <a:r>
              <a:rPr lang="en-US" sz="2000" dirty="0"/>
              <a:t>of a </a:t>
            </a:r>
            <a:r>
              <a:rPr lang="en-US" sz="2000" dirty="0" smtClean="0"/>
              <a:t>committee; continuous </a:t>
            </a:r>
            <a:r>
              <a:rPr lang="en-US" sz="2000" dirty="0"/>
              <a:t>evaluation of program capacity at the four elementary </a:t>
            </a:r>
            <a:r>
              <a:rPr lang="en-US" sz="2000" dirty="0" smtClean="0"/>
              <a:t>schools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Monitoring enrollment </a:t>
            </a:r>
            <a:r>
              <a:rPr lang="en-US" sz="2000" dirty="0"/>
              <a:t>data </a:t>
            </a:r>
            <a:r>
              <a:rPr lang="en-US" sz="2000" dirty="0" smtClean="0"/>
              <a:t>trends 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Proposed </a:t>
            </a:r>
            <a:r>
              <a:rPr lang="en-US" sz="2000" dirty="0"/>
              <a:t>redistricting to Crozet </a:t>
            </a:r>
          </a:p>
        </p:txBody>
      </p:sp>
    </p:spTree>
    <p:extLst>
      <p:ext uri="{BB962C8B-B14F-4D97-AF65-F5344CB8AC3E}">
        <p14:creationId xmlns:p14="http://schemas.microsoft.com/office/powerpoint/2010/main" val="28519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Crozet 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4340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1800"/>
              </a:spcAft>
              <a:buClr>
                <a:schemeClr val="accent2">
                  <a:lumMod val="75000"/>
                </a:schemeClr>
              </a:buClr>
              <a:buNone/>
            </a:pPr>
            <a:r>
              <a:rPr lang="en-US" dirty="0"/>
              <a:t>The School Board has requested funding of an addition to Crozet Elementary to increase elementary school capacity for the Western Feeder </a:t>
            </a:r>
            <a:r>
              <a:rPr lang="en-US" dirty="0" smtClean="0"/>
              <a:t>Pattern </a:t>
            </a:r>
            <a:r>
              <a:rPr lang="en-US" dirty="0"/>
              <a:t>for the school year </a:t>
            </a:r>
            <a:r>
              <a:rPr lang="en-US" dirty="0" smtClean="0"/>
              <a:t>2016-17.</a:t>
            </a:r>
          </a:p>
          <a:p>
            <a:pPr lvl="0"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Is it feasible to </a:t>
            </a:r>
            <a:r>
              <a:rPr lang="en-US" dirty="0"/>
              <a:t>redistrict students among the Western Feeder Pattern elementary schools to balance enrollment and capacity at that time</a:t>
            </a:r>
            <a:r>
              <a:rPr lang="en-US" dirty="0" smtClean="0"/>
              <a:t>?</a:t>
            </a:r>
          </a:p>
          <a:p>
            <a:pPr lvl="0"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Given uncertainty of enrollment projections, are there other considerations for elementary school capacity for further study by the School Board and LRPAC?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3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Crozet Addition &amp; Renovation</a:t>
            </a:r>
            <a:endParaRPr lang="en-US" sz="4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49134" y="762000"/>
            <a:ext cx="2288966" cy="4572000"/>
            <a:chOff x="6077919" y="1099300"/>
            <a:chExt cx="2288966" cy="45720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61" t="25651" r="73634" b="46053"/>
            <a:stretch/>
          </p:blipFill>
          <p:spPr bwMode="auto">
            <a:xfrm>
              <a:off x="6077919" y="1099300"/>
              <a:ext cx="2288966" cy="228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6077919" y="3385300"/>
              <a:ext cx="2286000" cy="2286000"/>
              <a:chOff x="4686299" y="1831878"/>
              <a:chExt cx="4219575" cy="4408314"/>
            </a:xfrm>
            <a:effectLst/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14" t="9609" r="2382" b="26111"/>
              <a:stretch/>
            </p:blipFill>
            <p:spPr>
              <a:xfrm>
                <a:off x="4686299" y="1831878"/>
                <a:ext cx="4219575" cy="440831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6058600" y="3264913"/>
                <a:ext cx="213173" cy="32536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6462508" y="3809065"/>
                <a:ext cx="280491" cy="66195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215676" y="4106385"/>
                <a:ext cx="168295" cy="15146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165188" y="5155421"/>
                <a:ext cx="684397" cy="4824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1" y="685800"/>
            <a:ext cx="8186182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Project Summary: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Franklin Gothic Book" pitchFamily="34" charset="0"/>
            </a:endParaRP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Total Cost: $5.67 M</a:t>
            </a:r>
            <a:endParaRPr lang="en-US" sz="2000" i="1" dirty="0">
              <a:solidFill>
                <a:schemeClr val="accent2">
                  <a:lumMod val="75000"/>
                </a:schemeClr>
              </a:solidFill>
              <a:latin typeface="Franklin Gothic Book" pitchFamily="34" charset="0"/>
            </a:endParaRP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Operational Year: 2016-17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Seats Added: 130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New Capacity: 472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Proposed Addition &amp; Renovation: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15,535 SF </a:t>
            </a:r>
            <a:r>
              <a:rPr lang="en-US" sz="2000" dirty="0" smtClean="0">
                <a:latin typeface="Franklin Gothic Book" pitchFamily="34" charset="0"/>
              </a:rPr>
              <a:t>Addition: 6 </a:t>
            </a:r>
            <a:r>
              <a:rPr lang="en-US" sz="2000" dirty="0">
                <a:latin typeface="Franklin Gothic Book" pitchFamily="34" charset="0"/>
              </a:rPr>
              <a:t>K-5 </a:t>
            </a:r>
            <a:r>
              <a:rPr lang="en-US" sz="2000" dirty="0" smtClean="0">
                <a:latin typeface="Franklin Gothic Book" pitchFamily="34" charset="0"/>
              </a:rPr>
              <a:t>classrooms, </a:t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1 </a:t>
            </a:r>
            <a:r>
              <a:rPr lang="en-US" sz="2000" dirty="0">
                <a:latin typeface="Franklin Gothic Book" pitchFamily="34" charset="0"/>
              </a:rPr>
              <a:t>pre-K </a:t>
            </a:r>
            <a:r>
              <a:rPr lang="en-US" sz="2000" dirty="0" smtClean="0">
                <a:latin typeface="Franklin Gothic Book" pitchFamily="34" charset="0"/>
              </a:rPr>
              <a:t>classroom, and 3 </a:t>
            </a:r>
            <a:r>
              <a:rPr lang="en-US" sz="2000" dirty="0">
                <a:latin typeface="Franklin Gothic Book" pitchFamily="34" charset="0"/>
              </a:rPr>
              <a:t>resource classrooms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Renovation of Media Center, kitchen</a:t>
            </a:r>
            <a:r>
              <a:rPr lang="en-US" sz="2000" dirty="0">
                <a:latin typeface="Franklin Gothic Book" pitchFamily="34" charset="0"/>
              </a:rPr>
              <a:t>, stage, </a:t>
            </a:r>
            <a:r>
              <a:rPr lang="en-US" sz="2000" dirty="0" smtClean="0">
                <a:latin typeface="Franklin Gothic Book" pitchFamily="34" charset="0"/>
              </a:rPr>
              <a:t/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cafeteria ramp, and front </a:t>
            </a:r>
            <a:r>
              <a:rPr lang="en-US" sz="2000" dirty="0">
                <a:latin typeface="Franklin Gothic Book" pitchFamily="34" charset="0"/>
              </a:rPr>
              <a:t>office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Site improvements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A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larger addition is feasible.</a:t>
            </a:r>
            <a:endParaRPr lang="en-US" sz="2000" i="1" dirty="0">
              <a:solidFill>
                <a:schemeClr val="accent2">
                  <a:lumMod val="75000"/>
                </a:schemeClr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9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Brownsville to Crozet</a:t>
            </a:r>
            <a:endParaRPr lang="en-US" sz="3600" dirty="0">
              <a:latin typeface="Franklin Gothic Book" pitchFamily="34" charset="0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076700" y="2453640"/>
            <a:ext cx="9906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4BACC6">
                    <a:lumMod val="50000"/>
                  </a:srgbClr>
                </a:solidFill>
                <a:latin typeface="Franklin Gothic Book" pitchFamily="34" charset="0"/>
              </a:rPr>
              <a:t>Crozet</a:t>
            </a:r>
            <a:endParaRPr lang="en-US" sz="2000" dirty="0">
              <a:solidFill>
                <a:srgbClr val="4BACC6">
                  <a:lumMod val="50000"/>
                </a:srgbClr>
              </a:solidFill>
              <a:latin typeface="Franklin Gothic Book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10000" y="6324600"/>
            <a:ext cx="1524000" cy="27432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EEECE1">
                    <a:lumMod val="25000"/>
                  </a:srgbClr>
                </a:solidFill>
                <a:latin typeface="Franklin Gothic Book" pitchFamily="34" charset="0"/>
              </a:rPr>
              <a:t>Brownsville</a:t>
            </a:r>
            <a:endParaRPr lang="en-US" sz="2000" dirty="0">
              <a:solidFill>
                <a:srgbClr val="EEECE1">
                  <a:lumMod val="25000"/>
                </a:srgbClr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4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403235"/>
              </p:ext>
            </p:extLst>
          </p:nvPr>
        </p:nvGraphicFramePr>
        <p:xfrm>
          <a:off x="457200" y="1143001"/>
          <a:ext cx="8229600" cy="525779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15906">
                <a:tc>
                  <a:txBody>
                    <a:bodyPr/>
                    <a:lstStyle/>
                    <a:p>
                      <a:pPr algn="ctr" fontAlgn="b"/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2006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2013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Difference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% </a:t>
                      </a:r>
                      <a:r>
                        <a:rPr lang="en-US" sz="2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Change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1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Rural 1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N-NW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1,676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1,604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-72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-4%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Rural 2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NE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1,082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1,000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-82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-8%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Rural 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W-SW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2,250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2,011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-239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-11%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Rural 4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SE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1,438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1,374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-64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-4%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57322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Urban 1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Urban </a:t>
                      </a:r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Ring/29N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5,320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5,947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627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12%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1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Urban 2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Crozet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934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1,387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453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49%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57322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Urban 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 err="1">
                          <a:effectLst/>
                          <a:latin typeface="Franklin Gothic Book" pitchFamily="34" charset="0"/>
                        </a:rPr>
                        <a:t>Rivanna</a:t>
                      </a:r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 Village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202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193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-9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-4%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5906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TOTAL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12,902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13,516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614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itchFamily="34" charset="0"/>
                        </a:rPr>
                        <a:t>5%</a:t>
                      </a:r>
                      <a:endParaRPr lang="en-US" sz="2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15906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Rural Total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6,446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5,989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-457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-7%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5906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2200" b="1" u="none" strike="noStrike" dirty="0">
                          <a:effectLst/>
                          <a:latin typeface="Franklin Gothic Book" pitchFamily="34" charset="0"/>
                        </a:rPr>
                        <a:t>Urban Total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6,456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7,527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 smtClean="0">
                          <a:effectLst/>
                          <a:latin typeface="Franklin Gothic Book" pitchFamily="34" charset="0"/>
                        </a:rPr>
                        <a:t>1,071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  <a:latin typeface="Franklin Gothic Book" pitchFamily="34" charset="0"/>
                        </a:rPr>
                        <a:t>17%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620" marR="36576" marT="36576" marB="3657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28600" y="274638"/>
            <a:ext cx="8686800" cy="6397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Franklin Gothic Book" pitchFamily="34" charset="0"/>
              </a:rPr>
              <a:t>Student Population by Region</a:t>
            </a:r>
            <a:endParaRPr lang="en-US" sz="2400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Summary: Brownsville </a:t>
            </a:r>
            <a:r>
              <a:rPr lang="en-US" sz="4400" dirty="0" smtClean="0">
                <a:sym typeface="Wingdings" pitchFamily="2" charset="2"/>
              </a:rPr>
              <a:t>to </a:t>
            </a:r>
            <a:r>
              <a:rPr lang="en-US" sz="4400" dirty="0" smtClean="0"/>
              <a:t>Crozet</a:t>
            </a:r>
            <a:endParaRPr lang="en-US" sz="4400" dirty="0"/>
          </a:p>
        </p:txBody>
      </p:sp>
      <p:graphicFrame>
        <p:nvGraphicFramePr>
          <p:cNvPr id="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513635"/>
              </p:ext>
            </p:extLst>
          </p:nvPr>
        </p:nvGraphicFramePr>
        <p:xfrm>
          <a:off x="788505" y="914400"/>
          <a:ext cx="7543800" cy="41148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029200"/>
                <a:gridCol w="25146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Neighborhood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#</a:t>
                      </a:r>
                      <a:r>
                        <a:rPr lang="en-US" sz="2800" baseline="0" dirty="0" smtClean="0"/>
                        <a:t> of Students</a:t>
                      </a:r>
                      <a:endParaRPr lang="en-US" sz="2800" dirty="0"/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/>
                        <a:t>Wickham Pond &amp;</a:t>
                      </a:r>
                      <a:r>
                        <a:rPr lang="en-US" sz="2800" baseline="0" dirty="0" smtClean="0"/>
                        <a:t> Western Ridge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125</a:t>
                      </a: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/>
                        <a:t>Grayrock</a:t>
                      </a:r>
                      <a:r>
                        <a:rPr lang="en-US" sz="2800" dirty="0" smtClean="0"/>
                        <a:t>, </a:t>
                      </a:r>
                      <a:r>
                        <a:rPr lang="en-US" sz="2800" dirty="0" err="1" smtClean="0"/>
                        <a:t>Waylands</a:t>
                      </a:r>
                      <a:r>
                        <a:rPr lang="en-US" sz="2800" dirty="0" smtClean="0"/>
                        <a:t>,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Bargamin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124</a:t>
                      </a:r>
                      <a:endParaRPr lang="en-US" sz="2800" dirty="0"/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/>
                        <a:t>Old Trail Upper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117</a:t>
                      </a:r>
                      <a:endParaRPr lang="en-US" sz="2800" dirty="0"/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/>
                        <a:t>Crozet Ave South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 anchor="ctr"/>
                </a:tc>
              </a:tr>
              <a:tr h="6858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TOTAL STUDENTS = 381</a:t>
                      </a:r>
                      <a:endParaRPr lang="en-US" sz="2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3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6200" cy="1600200"/>
          </a:xfrm>
        </p:spPr>
        <p:txBody>
          <a:bodyPr>
            <a:normAutofit/>
          </a:bodyPr>
          <a:lstStyle/>
          <a:p>
            <a:r>
              <a:rPr lang="en-US" sz="4200" dirty="0" smtClean="0"/>
              <a:t>Recommendation: Crozet Addition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Unanimous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 Subcommittee Recommendations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/>
              <a:t>Revisit the CIP request for Crozet in terms of the new data for enrollment projections, the size of the proposed addition, and patterns of growth in the Western Feeder Pattern.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Emphasize </a:t>
            </a:r>
            <a:r>
              <a:rPr lang="en-US" sz="2000" dirty="0"/>
              <a:t>the priority of the ranking of the Crozet addition. Adding capacity to the </a:t>
            </a:r>
            <a:r>
              <a:rPr lang="en-US" sz="2000" dirty="0" smtClean="0"/>
              <a:t>school/feeder </a:t>
            </a:r>
            <a:r>
              <a:rPr lang="en-US" sz="2000" dirty="0"/>
              <a:t>pattern is a high priority.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Consider more </a:t>
            </a:r>
            <a:r>
              <a:rPr lang="en-US" sz="2000" dirty="0" smtClean="0"/>
              <a:t>options </a:t>
            </a:r>
            <a:r>
              <a:rPr lang="en-US" sz="2000" dirty="0"/>
              <a:t>for the Crozet addition.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Affirm </a:t>
            </a:r>
            <a:r>
              <a:rPr lang="en-US" sz="2000" dirty="0"/>
              <a:t>the belief that Crozet is the best school in the feeder pattern for an addition.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/>
              <a:t>S</a:t>
            </a:r>
            <a:r>
              <a:rPr lang="en-US" sz="2000" dirty="0" smtClean="0"/>
              <a:t>chool additions should be prioritized for the </a:t>
            </a:r>
            <a:r>
              <a:rPr lang="en-US" sz="2000" dirty="0"/>
              <a:t>designated growth area.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/>
              <a:t>Explore </a:t>
            </a:r>
            <a:r>
              <a:rPr lang="en-US" sz="2000" dirty="0"/>
              <a:t>financing options for the additions. </a:t>
            </a:r>
          </a:p>
        </p:txBody>
      </p:sp>
    </p:spTree>
    <p:extLst>
      <p:ext uri="{BB962C8B-B14F-4D97-AF65-F5344CB8AC3E}">
        <p14:creationId xmlns:p14="http://schemas.microsoft.com/office/powerpoint/2010/main" val="7997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Expansion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543800" cy="4343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200" dirty="0"/>
              <a:t>The School Board has requested feedback on the following concept: </a:t>
            </a:r>
            <a:r>
              <a:rPr lang="en-US" sz="2200" dirty="0" smtClean="0"/>
              <a:t>A </a:t>
            </a:r>
            <a:r>
              <a:rPr lang="en-US" sz="2200" dirty="0"/>
              <a:t>significant expansion at Red Hill Elementary has not been requested by the School Board. </a:t>
            </a:r>
            <a:r>
              <a:rPr lang="en-US" sz="2200" dirty="0" smtClean="0"/>
              <a:t>Such </a:t>
            </a:r>
            <a:r>
              <a:rPr lang="en-US" sz="2200" dirty="0"/>
              <a:t>an expansion could provide increased capacity and allow portions of the Western Feeder Pattern to be shifted to the Southern Feeder Pattern (Red </a:t>
            </a:r>
            <a:r>
              <a:rPr lang="en-US" sz="2200" dirty="0" smtClean="0"/>
              <a:t>Hill/Walton or Burley/Monticello</a:t>
            </a:r>
            <a:r>
              <a:rPr lang="en-US" sz="2200" dirty="0"/>
              <a:t>). </a:t>
            </a:r>
            <a:endParaRPr lang="en-US" sz="2200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Is it feasible to redistrict students </a:t>
            </a:r>
            <a:r>
              <a:rPr lang="en-US" sz="2200" dirty="0" smtClean="0"/>
              <a:t>to balance </a:t>
            </a:r>
            <a:r>
              <a:rPr lang="en-US" sz="2200" dirty="0"/>
              <a:t>enrollment and capacity </a:t>
            </a:r>
            <a:r>
              <a:rPr lang="en-US" sz="2200" dirty="0" smtClean="0"/>
              <a:t>among the feeder patterns at the elementary, middle and high school levels?</a:t>
            </a:r>
            <a:endParaRPr lang="en-US" sz="220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 smtClean="0"/>
              <a:t>If this </a:t>
            </a:r>
            <a:r>
              <a:rPr lang="en-US" sz="2200" dirty="0"/>
              <a:t>scenario is feasible, should the School Board continue to study the concept</a:t>
            </a:r>
            <a:r>
              <a:rPr lang="en-US" sz="2200" dirty="0" smtClean="0"/>
              <a:t>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1334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Red Hill Modernization</a:t>
            </a:r>
            <a:endParaRPr lang="en-US" sz="4400" dirty="0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1" y="685800"/>
            <a:ext cx="8186182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Project Summary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Total Cost: $5.61 M</a:t>
            </a:r>
            <a:endParaRPr lang="en-US" sz="2000" i="1" dirty="0">
              <a:solidFill>
                <a:schemeClr val="accent2">
                  <a:lumMod val="75000"/>
                </a:schemeClr>
              </a:solidFill>
              <a:latin typeface="Franklin Gothic Book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Operational Year: 2017-18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Seats Added: 36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New Capacity: 196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Proposed Addition &amp; Renovation: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Franklin Gothic Book" pitchFamily="34" charset="0"/>
              </a:rPr>
              <a:t>5,500 SF </a:t>
            </a:r>
            <a:r>
              <a:rPr lang="en-US" sz="2000" dirty="0" smtClean="0">
                <a:latin typeface="Franklin Gothic Book" pitchFamily="34" charset="0"/>
              </a:rPr>
              <a:t>Addition: Art classroom, Music </a:t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classroom, Toilets </a:t>
            </a:r>
            <a:r>
              <a:rPr lang="en-US" sz="2000" dirty="0">
                <a:latin typeface="Franklin Gothic Book" pitchFamily="34" charset="0"/>
              </a:rPr>
              <a:t>for existing K-1 </a:t>
            </a:r>
            <a:r>
              <a:rPr lang="en-US" sz="2000" dirty="0" smtClean="0">
                <a:latin typeface="Franklin Gothic Book" pitchFamily="34" charset="0"/>
              </a:rPr>
              <a:t>rooms, </a:t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Expanded </a:t>
            </a:r>
            <a:r>
              <a:rPr lang="en-US" sz="2000" dirty="0">
                <a:latin typeface="Franklin Gothic Book" pitchFamily="34" charset="0"/>
              </a:rPr>
              <a:t>Media </a:t>
            </a:r>
            <a:r>
              <a:rPr lang="en-US" sz="2000" dirty="0" smtClean="0">
                <a:latin typeface="Franklin Gothic Book" pitchFamily="34" charset="0"/>
              </a:rPr>
              <a:t>Center, Expanded Gym, </a:t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and new </a:t>
            </a:r>
            <a:r>
              <a:rPr lang="en-US" sz="2000" dirty="0">
                <a:latin typeface="Franklin Gothic Book" pitchFamily="34" charset="0"/>
              </a:rPr>
              <a:t>admin area &amp; vestibule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 smtClean="0">
                <a:latin typeface="Franklin Gothic Book" pitchFamily="34" charset="0"/>
              </a:rPr>
              <a:t>Renovation of existing classrooms and existing </a:t>
            </a:r>
            <a:br>
              <a:rPr lang="en-US" sz="2000" dirty="0" smtClean="0">
                <a:latin typeface="Franklin Gothic Book" pitchFamily="34" charset="0"/>
              </a:rPr>
            </a:br>
            <a:r>
              <a:rPr lang="en-US" sz="2000" dirty="0" smtClean="0">
                <a:latin typeface="Franklin Gothic Book" pitchFamily="34" charset="0"/>
              </a:rPr>
              <a:t>toilets; new </a:t>
            </a:r>
            <a:r>
              <a:rPr lang="en-US" sz="2000" dirty="0">
                <a:latin typeface="Franklin Gothic Book" pitchFamily="34" charset="0"/>
              </a:rPr>
              <a:t>furniture throughout </a:t>
            </a:r>
            <a:r>
              <a:rPr lang="en-US" sz="2000" dirty="0" smtClean="0">
                <a:latin typeface="Franklin Gothic Book" pitchFamily="34" charset="0"/>
              </a:rPr>
              <a:t>the building</a:t>
            </a:r>
            <a:endParaRPr lang="en-US" sz="2000" dirty="0">
              <a:latin typeface="Franklin Gothic Book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334539" y="771939"/>
            <a:ext cx="2286000" cy="4567942"/>
            <a:chOff x="5608984" y="607165"/>
            <a:chExt cx="2286000" cy="456794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22294" r="69739" b="39999"/>
            <a:stretch/>
          </p:blipFill>
          <p:spPr bwMode="auto">
            <a:xfrm>
              <a:off x="5608984" y="607165"/>
              <a:ext cx="2286000" cy="22819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/>
            <p:cNvPicPr>
              <a:picLocks/>
            </p:cNvPicPr>
            <p:nvPr/>
          </p:nvPicPr>
          <p:blipFill rotWithShape="1">
            <a:blip r:embed="rId3"/>
            <a:srcRect l="2647" t="7093" r="13048" b="34973"/>
            <a:stretch/>
          </p:blipFill>
          <p:spPr bwMode="auto">
            <a:xfrm>
              <a:off x="5608984" y="2889107"/>
              <a:ext cx="2286000" cy="228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86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6200" cy="1600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Summary: Brownville/Murray to Red Hill</a:t>
            </a:r>
            <a:endParaRPr lang="en-US" sz="3600" dirty="0"/>
          </a:p>
        </p:txBody>
      </p:sp>
      <p:graphicFrame>
        <p:nvGraphicFramePr>
          <p:cNvPr id="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0074045"/>
              </p:ext>
            </p:extLst>
          </p:nvPr>
        </p:nvGraphicFramePr>
        <p:xfrm>
          <a:off x="788505" y="914400"/>
          <a:ext cx="7543799" cy="38862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869095"/>
                <a:gridCol w="1168676"/>
                <a:gridCol w="1168676"/>
                <a:gridCol w="1168676"/>
                <a:gridCol w="1168676"/>
              </a:tblGrid>
              <a:tr h="10384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Neighborhood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Elem</a:t>
                      </a:r>
                      <a:r>
                        <a:rPr lang="en-US" sz="2000" baseline="0" dirty="0" smtClean="0"/>
                        <a:t> School Students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Middle School Students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High School Students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Total #</a:t>
                      </a:r>
                      <a:r>
                        <a:rPr lang="en-US" sz="2000" baseline="0" dirty="0" smtClean="0"/>
                        <a:t> of Students</a:t>
                      </a:r>
                      <a:endParaRPr lang="en-US" sz="2000" dirty="0"/>
                    </a:p>
                  </a:txBody>
                  <a:tcPr anchor="ctr"/>
                </a:tc>
              </a:tr>
              <a:tr h="708012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Plank Rd/</a:t>
                      </a:r>
                      <a:r>
                        <a:rPr lang="en-US" sz="2000" dirty="0" err="1" smtClean="0"/>
                        <a:t>Craigs</a:t>
                      </a:r>
                      <a:r>
                        <a:rPr lang="en-US" sz="2000" dirty="0" smtClean="0"/>
                        <a:t> Store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63</a:t>
                      </a:r>
                    </a:p>
                  </a:txBody>
                  <a:tcPr anchor="ctr"/>
                </a:tc>
              </a:tr>
              <a:tr h="723746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Dick Woods Rd South 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of I-64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37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83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708012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29 Bypass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19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53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708012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/>
                        <a:t>TOTAL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97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199</a:t>
                      </a:r>
                      <a:endParaRPr 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6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sz="5200" dirty="0" smtClean="0"/>
              <a:t>Finding</a:t>
            </a:r>
            <a:r>
              <a:rPr lang="en-US" sz="5200" dirty="0" smtClean="0"/>
              <a:t>: </a:t>
            </a:r>
            <a:r>
              <a:rPr lang="en-US" sz="5200" dirty="0" smtClean="0"/>
              <a:t>Red Hill</a:t>
            </a:r>
            <a:endParaRPr lang="en-US" sz="5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43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Unanimous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Subcommittee Recommendations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2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The Red Hill modernization should take place for parity to serve students in current feeder </a:t>
            </a:r>
            <a:r>
              <a:rPr lang="en-US" sz="2200" dirty="0" smtClean="0"/>
              <a:t>pattern/existing </a:t>
            </a:r>
            <a:r>
              <a:rPr lang="en-US" sz="2200" dirty="0"/>
              <a:t>students.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 smtClean="0"/>
              <a:t>Do </a:t>
            </a:r>
            <a:r>
              <a:rPr lang="en-US" sz="2200" dirty="0"/>
              <a:t>not support the movement of students across current feeder patterns.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 smtClean="0"/>
              <a:t>Maintain </a:t>
            </a:r>
            <a:r>
              <a:rPr lang="en-US" sz="2200" dirty="0"/>
              <a:t>the sense of community.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 smtClean="0"/>
              <a:t>The </a:t>
            </a:r>
            <a:r>
              <a:rPr lang="en-US" sz="2200" dirty="0"/>
              <a:t>current enrollment projections do not demonstrate a large enough number of students to be moved to provide a clear benefit to students.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000" dirty="0"/>
              <a:t>School additions should be prioritized for the designated growth area </a:t>
            </a:r>
            <a:r>
              <a:rPr lang="en-US" sz="2200" dirty="0" smtClean="0"/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513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743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Backup Slides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84" y="381000"/>
            <a:ext cx="4114800" cy="3073399"/>
          </a:xfr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69640"/>
            <a:ext cx="4114800" cy="3073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224" y="3469640"/>
            <a:ext cx="4114800" cy="30733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0600" y="393290"/>
            <a:ext cx="390242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Franklin Gothic Book" pitchFamily="34" charset="0"/>
              </a:rPr>
              <a:t>Trailer Usage: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  <a:latin typeface="Franklin Gothic Book" pitchFamily="34" charset="0"/>
              </a:rPr>
              <a:t>Music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  <a:latin typeface="Franklin Gothic Book" pitchFamily="34" charset="0"/>
              </a:rPr>
              <a:t>Gifted Resource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  <a:latin typeface="Franklin Gothic Book" pitchFamily="34" charset="0"/>
              </a:rPr>
              <a:t>Special Education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2400" dirty="0" smtClean="0">
                <a:solidFill>
                  <a:schemeClr val="tx2"/>
                </a:solidFill>
                <a:latin typeface="Franklin Gothic Book" pitchFamily="34" charset="0"/>
              </a:rPr>
              <a:t>Special Education Resource</a:t>
            </a:r>
          </a:p>
        </p:txBody>
      </p:sp>
    </p:spTree>
    <p:extLst>
      <p:ext uri="{BB962C8B-B14F-4D97-AF65-F5344CB8AC3E}">
        <p14:creationId xmlns:p14="http://schemas.microsoft.com/office/powerpoint/2010/main" val="22552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62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Henley and Western Albemarle CIP Requests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Henley: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Phase 1 – Auxiliary Gym, $2.3M; complete 2016-17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Phase 2 – Media Center, $0.9M; complete 2017-18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Phase 3 – Forum, $1.8M; complete 2018-19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Western Albemarle: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Kitchen Upgrades, $0.3M; complete 2016-17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Modernization, $1.9M; complete 2018-19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 smtClean="0"/>
              <a:t>Addition, $8.6M; complete 2020-21</a:t>
            </a:r>
          </a:p>
        </p:txBody>
      </p:sp>
    </p:spTree>
    <p:extLst>
      <p:ext uri="{BB962C8B-B14F-4D97-AF65-F5344CB8AC3E}">
        <p14:creationId xmlns:p14="http://schemas.microsoft.com/office/powerpoint/2010/main" val="11119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" t="989" r="1372" b="12663"/>
          <a:stretch/>
        </p:blipFill>
        <p:spPr bwMode="auto">
          <a:xfrm>
            <a:off x="0" y="1556266"/>
            <a:ext cx="9144000" cy="5301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From Brownsville/Henley/WAHS </a:t>
            </a:r>
            <a:br>
              <a:rPr lang="en-US" sz="3600" dirty="0" smtClean="0">
                <a:latin typeface="Franklin Gothic Book" pitchFamily="34" charset="0"/>
              </a:rPr>
            </a:br>
            <a:r>
              <a:rPr lang="en-US" sz="3600" dirty="0" smtClean="0">
                <a:latin typeface="Franklin Gothic Book" pitchFamily="34" charset="0"/>
              </a:rPr>
              <a:t>to Red Hill/Walton/</a:t>
            </a:r>
            <a:r>
              <a:rPr lang="en-US" sz="3600" dirty="0" err="1" smtClean="0">
                <a:latin typeface="Franklin Gothic Book" pitchFamily="34" charset="0"/>
              </a:rPr>
              <a:t>MoHS</a:t>
            </a:r>
            <a:endParaRPr lang="en-US" sz="3600" dirty="0"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8400" y="1981200"/>
            <a:ext cx="16002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BROWNSVILLE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467600" y="3703320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RED HILL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4" name="Line Callout 1 3"/>
          <p:cNvSpPr/>
          <p:nvPr/>
        </p:nvSpPr>
        <p:spPr>
          <a:xfrm>
            <a:off x="757084" y="3331455"/>
            <a:ext cx="1143000" cy="685800"/>
          </a:xfrm>
          <a:prstGeom prst="borderCallout1">
            <a:avLst>
              <a:gd name="adj1" fmla="val 48258"/>
              <a:gd name="adj2" fmla="val 99105"/>
              <a:gd name="adj3" fmla="val 106707"/>
              <a:gd name="adj4" fmla="val 13285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Craigs Store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2266828" y="2592768"/>
            <a:ext cx="1280160" cy="320040"/>
          </a:xfrm>
          <a:prstGeom prst="borderCallout1">
            <a:avLst>
              <a:gd name="adj1" fmla="val 45492"/>
              <a:gd name="adj2" fmla="val 100257"/>
              <a:gd name="adj3" fmla="val 143572"/>
              <a:gd name="adj4" fmla="val 13940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Batesville 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1335156" y="4481052"/>
            <a:ext cx="1188720" cy="685800"/>
          </a:xfrm>
          <a:prstGeom prst="borderCallout1">
            <a:avLst>
              <a:gd name="adj1" fmla="val 48258"/>
              <a:gd name="adj2" fmla="val 99105"/>
              <a:gd name="adj3" fmla="val 73310"/>
              <a:gd name="adj4" fmla="val 14141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Spring Valley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106602" y="4446148"/>
            <a:ext cx="1874520" cy="320040"/>
          </a:xfrm>
          <a:prstGeom prst="borderCallout1">
            <a:avLst>
              <a:gd name="adj1" fmla="val 48611"/>
              <a:gd name="adj2" fmla="val -354"/>
              <a:gd name="adj3" fmla="val 141244"/>
              <a:gd name="adj4" fmla="val -2958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US Rt 29 South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5633884" y="3196081"/>
            <a:ext cx="1234440" cy="320040"/>
          </a:xfrm>
          <a:prstGeom prst="borderCallout1">
            <a:avLst>
              <a:gd name="adj1" fmla="val 53219"/>
              <a:gd name="adj2" fmla="val 453"/>
              <a:gd name="adj3" fmla="val 117364"/>
              <a:gd name="adj4" fmla="val -4438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Plank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2872496" y="5486400"/>
            <a:ext cx="1143000" cy="685800"/>
          </a:xfrm>
          <a:prstGeom prst="borderCallout1">
            <a:avLst>
              <a:gd name="adj1" fmla="val 50408"/>
              <a:gd name="adj2" fmla="val 99105"/>
              <a:gd name="adj3" fmla="val -2295"/>
              <a:gd name="adj4" fmla="val 14099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Heards Mtn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4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Board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434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576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None/>
            </a:pPr>
            <a:r>
              <a:rPr lang="en-US" sz="3600" dirty="0"/>
              <a:t>At </a:t>
            </a:r>
            <a:r>
              <a:rPr lang="en-US" sz="3600" dirty="0" smtClean="0"/>
              <a:t>its August 23, 2012 meeting, </a:t>
            </a:r>
            <a:br>
              <a:rPr lang="en-US" sz="3600" dirty="0" smtClean="0"/>
            </a:br>
            <a:r>
              <a:rPr lang="en-US" sz="3600" dirty="0" smtClean="0"/>
              <a:t>the </a:t>
            </a:r>
            <a:r>
              <a:rPr lang="en-US" sz="3600" dirty="0"/>
              <a:t>School Board </a:t>
            </a:r>
            <a:r>
              <a:rPr lang="en-US" sz="3600" dirty="0" smtClean="0"/>
              <a:t>directed Superintendent</a:t>
            </a:r>
            <a:r>
              <a:rPr lang="en-US" sz="3600" dirty="0"/>
              <a:t> Pam Moran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to appoint an advisory committee </a:t>
            </a:r>
            <a:br>
              <a:rPr lang="en-US" sz="3600" dirty="0" smtClean="0"/>
            </a:br>
            <a:r>
              <a:rPr lang="en-US" sz="3600" dirty="0" smtClean="0"/>
              <a:t>to address capacity issues </a:t>
            </a:r>
            <a:r>
              <a:rPr lang="en-US" sz="3600" dirty="0" smtClean="0"/>
              <a:t>at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Agnor-Hurt Elementary </a:t>
            </a:r>
            <a:r>
              <a:rPr lang="en-US" sz="3600" dirty="0" smtClean="0"/>
              <a:t>School and at elementary schools in the Western Feeder Pattern.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7027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Franklin Gothic Book" pitchFamily="34" charset="0"/>
              </a:rPr>
              <a:t>Plank Rd/</a:t>
            </a:r>
            <a:r>
              <a:rPr lang="en-US" sz="2800" b="1" dirty="0" err="1" smtClean="0">
                <a:latin typeface="Franklin Gothic Book" pitchFamily="34" charset="0"/>
              </a:rPr>
              <a:t>Craigs</a:t>
            </a:r>
            <a:r>
              <a:rPr lang="en-US" sz="2800" b="1" dirty="0" smtClean="0">
                <a:latin typeface="Franklin Gothic Book" pitchFamily="34" charset="0"/>
              </a:rPr>
              <a:t> Store</a:t>
            </a:r>
            <a:br>
              <a:rPr lang="en-US" sz="2800" b="1" dirty="0" smtClean="0">
                <a:latin typeface="Franklin Gothic Book" pitchFamily="34" charset="0"/>
              </a:rPr>
            </a:br>
            <a:r>
              <a:rPr lang="en-US" sz="2800" dirty="0" smtClean="0">
                <a:latin typeface="Franklin Gothic Book" pitchFamily="34" charset="0"/>
              </a:rPr>
              <a:t>63 Students: 38 Elem, 8 Middle &amp; 17 High </a:t>
            </a:r>
            <a:endParaRPr lang="en-US" sz="2800" dirty="0">
              <a:latin typeface="Franklin Gothic Book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143000"/>
            <a:ext cx="9144000" cy="5742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41465" y="4239913"/>
            <a:ext cx="1920240" cy="4114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PROPOSED AREA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2141465" y="2514108"/>
            <a:ext cx="1280160" cy="320040"/>
          </a:xfrm>
          <a:prstGeom prst="borderCallout1">
            <a:avLst>
              <a:gd name="adj1" fmla="val 45492"/>
              <a:gd name="adj2" fmla="val 100257"/>
              <a:gd name="adj3" fmla="val 143572"/>
              <a:gd name="adj4" fmla="val 13940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Batesville 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5390151" y="1752600"/>
            <a:ext cx="1280160" cy="685800"/>
          </a:xfrm>
          <a:prstGeom prst="borderCallout1">
            <a:avLst>
              <a:gd name="adj1" fmla="val 53219"/>
              <a:gd name="adj2" fmla="val 453"/>
              <a:gd name="adj3" fmla="val 14138"/>
              <a:gd name="adj4" fmla="val -4438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Miller School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2" name="Line Callout 1 11"/>
          <p:cNvSpPr/>
          <p:nvPr/>
        </p:nvSpPr>
        <p:spPr>
          <a:xfrm>
            <a:off x="477078" y="5638800"/>
            <a:ext cx="1188720" cy="685800"/>
          </a:xfrm>
          <a:prstGeom prst="borderCallout1">
            <a:avLst>
              <a:gd name="adj1" fmla="val 48258"/>
              <a:gd name="adj2" fmla="val 99105"/>
              <a:gd name="adj3" fmla="val 73310"/>
              <a:gd name="adj4" fmla="val 14141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Spring Valley Rd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6995545" y="5638800"/>
            <a:ext cx="1874520" cy="320040"/>
          </a:xfrm>
          <a:prstGeom prst="borderCallout1">
            <a:avLst>
              <a:gd name="adj1" fmla="val 48611"/>
              <a:gd name="adj2" fmla="val -354"/>
              <a:gd name="adj3" fmla="val 141244"/>
              <a:gd name="adj4" fmla="val -2958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US Rt 29 South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445" y="1889760"/>
            <a:ext cx="16002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BROWNSVILLE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86600" y="3808615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RED HILL</a:t>
            </a:r>
            <a:endParaRPr lang="en-US" b="1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4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6" b="11489"/>
          <a:stretch/>
        </p:blipFill>
        <p:spPr bwMode="auto">
          <a:xfrm>
            <a:off x="2518" y="1592826"/>
            <a:ext cx="9141481" cy="526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From Murray/Henley/WAHS </a:t>
            </a:r>
            <a:br>
              <a:rPr lang="en-US" sz="3600" dirty="0" smtClean="0">
                <a:latin typeface="Franklin Gothic Book" pitchFamily="34" charset="0"/>
              </a:rPr>
            </a:br>
            <a:r>
              <a:rPr lang="en-US" sz="3600" dirty="0" smtClean="0">
                <a:latin typeface="Franklin Gothic Book" pitchFamily="34" charset="0"/>
              </a:rPr>
              <a:t>to Red Hill/Walton or Burley/</a:t>
            </a:r>
            <a:r>
              <a:rPr lang="en-US" sz="3600" dirty="0" err="1" smtClean="0">
                <a:latin typeface="Franklin Gothic Book" pitchFamily="34" charset="0"/>
              </a:rPr>
              <a:t>MoHS</a:t>
            </a:r>
            <a:endParaRPr lang="en-US" sz="3600" dirty="0"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01758" y="2540442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MURRAY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01758" y="4522967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RED HILL</a:t>
            </a:r>
            <a:endParaRPr lang="en-US" b="1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9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9"/>
          <a:stretch/>
        </p:blipFill>
        <p:spPr bwMode="auto">
          <a:xfrm>
            <a:off x="-3779" y="1137166"/>
            <a:ext cx="9147779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Franklin Gothic Book" pitchFamily="34" charset="0"/>
              </a:rPr>
              <a:t>Dick Woods Rd South of I-64</a:t>
            </a:r>
            <a:br>
              <a:rPr lang="en-US" sz="2800" b="1" dirty="0" smtClean="0">
                <a:latin typeface="Franklin Gothic Book" pitchFamily="34" charset="0"/>
              </a:rPr>
            </a:br>
            <a:r>
              <a:rPr lang="en-US" sz="2800" dirty="0" smtClean="0">
                <a:latin typeface="Franklin Gothic Book" pitchFamily="34" charset="0"/>
              </a:rPr>
              <a:t>83 Students: 37 Elem, 23 Middle &amp; 23 High </a:t>
            </a:r>
            <a:endParaRPr lang="en-US" sz="2800" dirty="0">
              <a:latin typeface="Franklin Gothic Boo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3210339"/>
            <a:ext cx="1920240" cy="4114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PROPOSED AREA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2659719" y="4161568"/>
            <a:ext cx="1417320" cy="320040"/>
          </a:xfrm>
          <a:prstGeom prst="borderCallout1">
            <a:avLst>
              <a:gd name="adj1" fmla="val 45492"/>
              <a:gd name="adj2" fmla="val 100257"/>
              <a:gd name="adj3" fmla="val -54585"/>
              <a:gd name="adj4" fmla="val 1297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Taylors Gap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5963478" y="3590847"/>
            <a:ext cx="1280160" cy="320040"/>
          </a:xfrm>
          <a:prstGeom prst="borderCallout1">
            <a:avLst>
              <a:gd name="adj1" fmla="val 48611"/>
              <a:gd name="adj2" fmla="val -354"/>
              <a:gd name="adj3" fmla="val 2995"/>
              <a:gd name="adj4" fmla="val -47504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Rosemont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79635" y="1950720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MURRAY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98610" y="5320748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RED HILL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6" name="Line Callout 1 15"/>
          <p:cNvSpPr/>
          <p:nvPr/>
        </p:nvSpPr>
        <p:spPr>
          <a:xfrm>
            <a:off x="6262977" y="2575560"/>
            <a:ext cx="1325880" cy="320040"/>
          </a:xfrm>
          <a:prstGeom prst="borderCallout1">
            <a:avLst>
              <a:gd name="adj1" fmla="val 48611"/>
              <a:gd name="adj2" fmla="val -354"/>
              <a:gd name="adj3" fmla="val 141244"/>
              <a:gd name="adj4" fmla="val -2958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The Rocks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0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Franklin Gothic Book" pitchFamily="34" charset="0"/>
              </a:rPr>
              <a:t>29 Bypass</a:t>
            </a:r>
            <a:br>
              <a:rPr lang="en-US" sz="2800" b="1" dirty="0" smtClean="0">
                <a:latin typeface="Franklin Gothic Book" pitchFamily="34" charset="0"/>
              </a:rPr>
            </a:br>
            <a:r>
              <a:rPr lang="en-US" sz="2800" dirty="0" smtClean="0">
                <a:latin typeface="Franklin Gothic Book" pitchFamily="34" charset="0"/>
              </a:rPr>
              <a:t>53 Students: 22 Elem, 12 Middle &amp; 19 High </a:t>
            </a:r>
            <a:endParaRPr lang="en-US" sz="2800" dirty="0">
              <a:latin typeface="Franklin Gothic Book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2511288" y="3038061"/>
            <a:ext cx="1920240" cy="320040"/>
          </a:xfrm>
          <a:prstGeom prst="borderCallout1">
            <a:avLst>
              <a:gd name="adj1" fmla="val 45492"/>
              <a:gd name="adj2" fmla="val 100257"/>
              <a:gd name="adj3" fmla="val 148180"/>
              <a:gd name="adj4" fmla="val 12246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Buckingham Cir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6553200" y="3522097"/>
            <a:ext cx="1234440" cy="685800"/>
          </a:xfrm>
          <a:prstGeom prst="borderCallout1">
            <a:avLst>
              <a:gd name="adj1" fmla="val 48611"/>
              <a:gd name="adj2" fmla="val -354"/>
              <a:gd name="adj3" fmla="val -13368"/>
              <a:gd name="adj4" fmla="val -3306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University Housing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0" y="2164080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MURRAY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4648200"/>
            <a:ext cx="1143000" cy="41148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RED HILL</a:t>
            </a:r>
            <a:endParaRPr lang="en-US" b="1" dirty="0">
              <a:latin typeface="Franklin Gothic Book" pitchFamily="34" charset="0"/>
            </a:endParaRPr>
          </a:p>
        </p:txBody>
      </p:sp>
      <p:sp>
        <p:nvSpPr>
          <p:cNvPr id="16" name="Line Callout 1 15"/>
          <p:cNvSpPr/>
          <p:nvPr/>
        </p:nvSpPr>
        <p:spPr>
          <a:xfrm>
            <a:off x="6110748" y="4555745"/>
            <a:ext cx="1417320" cy="320040"/>
          </a:xfrm>
          <a:prstGeom prst="borderCallout1">
            <a:avLst>
              <a:gd name="adj1" fmla="val 48611"/>
              <a:gd name="adj2" fmla="val -354"/>
              <a:gd name="adj3" fmla="val -20046"/>
              <a:gd name="adj4" fmla="val -3495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Franklin Gothic Book" pitchFamily="34" charset="0"/>
              </a:rPr>
              <a:t>Nob Hill Cir</a:t>
            </a:r>
            <a:endParaRPr lang="en-US" sz="200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11880" y="3794760"/>
            <a:ext cx="1920240" cy="4114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Franklin Gothic Book" pitchFamily="34" charset="0"/>
              </a:rPr>
              <a:t>PROPOSED AREA</a:t>
            </a:r>
            <a:endParaRPr lang="en-US" b="1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9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Redistricting Timeline</a:t>
            </a:r>
            <a:endParaRPr lang="en-US" sz="48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381477"/>
              </p:ext>
            </p:extLst>
          </p:nvPr>
        </p:nvGraphicFramePr>
        <p:xfrm>
          <a:off x="685800" y="685799"/>
          <a:ext cx="7772400" cy="469392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1981200"/>
                <a:gridCol w="5791200"/>
              </a:tblGrid>
              <a:tr h="39211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Oct – Nov</a:t>
                      </a:r>
                      <a:r>
                        <a:rPr lang="en-US" sz="2000" baseline="0" dirty="0" smtClean="0"/>
                        <a:t> 2012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Regular Subcommittee</a:t>
                      </a:r>
                      <a:r>
                        <a:rPr lang="en-US" sz="2000" baseline="0" dirty="0" smtClean="0"/>
                        <a:t> Meetings  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</a:rPr>
                        <a:t>COMPLETE</a:t>
                      </a:r>
                      <a:endParaRPr lang="en-US" sz="20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39211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Dec </a:t>
                      </a:r>
                      <a:r>
                        <a:rPr lang="en-US" sz="2000" dirty="0" smtClean="0"/>
                        <a:t>10, 2012</a:t>
                      </a:r>
                    </a:p>
                    <a:p>
                      <a:r>
                        <a:rPr lang="en-US" sz="2000" dirty="0" smtClean="0"/>
                        <a:t>Dec 11, 2012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Subcommittees conduct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public </a:t>
                      </a:r>
                      <a:r>
                        <a:rPr lang="en-US" sz="2000" baseline="0" dirty="0" smtClean="0"/>
                        <a:t>meetings  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</a:rPr>
                        <a:t>COMPLETE</a:t>
                      </a:r>
                      <a:endParaRPr lang="en-US" sz="2000" b="1" cap="all" baseline="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69373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Dec 2012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Subcommittees reconvene </a:t>
                      </a:r>
                      <a:r>
                        <a:rPr lang="en-US" sz="2000" dirty="0" smtClean="0"/>
                        <a:t>to analyze public feedback  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</a:rPr>
                        <a:t>COMPLETE</a:t>
                      </a:r>
                      <a:endParaRPr lang="en-US" sz="2000" dirty="0"/>
                    </a:p>
                  </a:txBody>
                  <a:tcPr anchor="ctr"/>
                </a:tc>
              </a:tr>
              <a:tr h="69373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Jan 2013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Subcommittees present </a:t>
                      </a:r>
                      <a:r>
                        <a:rPr lang="en-US" sz="2000" dirty="0" smtClean="0"/>
                        <a:t>final recommendations to the Superintendent  </a:t>
                      </a:r>
                      <a:r>
                        <a:rPr lang="en-US" sz="2000" b="1" cap="all" baseline="0" dirty="0" smtClean="0">
                          <a:solidFill>
                            <a:srgbClr val="008000"/>
                          </a:solidFill>
                        </a:rPr>
                        <a:t>COMPLETE</a:t>
                      </a:r>
                      <a:endParaRPr lang="en-US" sz="2000" dirty="0"/>
                    </a:p>
                  </a:txBody>
                  <a:tcPr anchor="ctr"/>
                </a:tc>
              </a:tr>
              <a:tr h="69373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Feb 14, 2013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Superintendent presents her recommendations</a:t>
                      </a:r>
                      <a:r>
                        <a:rPr lang="en-US" sz="2000" baseline="0" dirty="0" smtClean="0"/>
                        <a:t> to the School Board </a:t>
                      </a:r>
                      <a:r>
                        <a:rPr lang="en-US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 PROGRESS </a:t>
                      </a:r>
                      <a:endParaRPr lang="en-US" sz="20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9211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Mar </a:t>
                      </a:r>
                      <a:r>
                        <a:rPr lang="en-US" sz="2000" dirty="0" smtClean="0"/>
                        <a:t>14, 2013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School Board conducts public hearing</a:t>
                      </a:r>
                      <a:endParaRPr lang="en-US" sz="2000" dirty="0"/>
                    </a:p>
                  </a:txBody>
                  <a:tcPr anchor="ctr"/>
                </a:tc>
              </a:tr>
              <a:tr h="69373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Apr 2013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Families will be notified of any changes to take effect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211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Apr – Aug 2013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Transition activities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25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Agnor</a:t>
            </a:r>
            <a:r>
              <a:rPr lang="en-US" dirty="0" smtClean="0"/>
              <a:t>-Hurt Subcommittee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Committee Members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43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Amy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Baugher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Andrea Mejia, David Moyer &amp; Christopher Smith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 smtClean="0"/>
              <a:t>Agnor</a:t>
            </a:r>
            <a:r>
              <a:rPr lang="en-US" dirty="0" smtClean="0"/>
              <a:t>-Hurt 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Jane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McBrian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&amp; Cushing Whitney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b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 smtClean="0"/>
              <a:t>Broadus </a:t>
            </a:r>
            <a:r>
              <a:rPr lang="en-US" dirty="0"/>
              <a:t>Wood </a:t>
            </a:r>
            <a:r>
              <a:rPr lang="en-US" dirty="0" smtClean="0"/>
              <a:t>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Heather Swindler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smtClean="0"/>
              <a:t>Greer Elementary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Jim Tierney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 smtClean="0"/>
              <a:t>Woodbrook</a:t>
            </a:r>
            <a:r>
              <a:rPr lang="en-US" dirty="0" smtClean="0"/>
              <a:t> Elementary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Anne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Shipe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smtClean="0"/>
              <a:t>Long-Range </a:t>
            </a:r>
            <a:r>
              <a:rPr lang="en-US" dirty="0"/>
              <a:t>Planning Advisory Committee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Gerald Terrell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smtClean="0"/>
              <a:t>Superintendent’s Appointee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Impact"/>
        <a:ea typeface=""/>
        <a:cs typeface=""/>
      </a:majorFont>
      <a:minorFont>
        <a:latin typeface="Franklin Gothic Book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Impact"/>
        <a:ea typeface=""/>
        <a:cs typeface=""/>
      </a:majorFont>
      <a:minorFont>
        <a:latin typeface="Franklin Gothic Book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Impact"/>
        <a:ea typeface=""/>
        <a:cs typeface=""/>
      </a:majorFont>
      <a:minorFont>
        <a:latin typeface="Franklin Gothic Book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4430</TotalTime>
  <Words>2252</Words>
  <Application>Microsoft Office PowerPoint</Application>
  <PresentationFormat>On-screen Show (4:3)</PresentationFormat>
  <Paragraphs>804</Paragraphs>
  <Slides>63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NewsPrint</vt:lpstr>
      <vt:lpstr>2_NewsPrint</vt:lpstr>
      <vt:lpstr>5_NewsPrint</vt:lpstr>
      <vt:lpstr>3_Office Theme</vt:lpstr>
      <vt:lpstr>2_Office Theme</vt:lpstr>
      <vt:lpstr>Superintendent’s Redistricting Recommendations to School Board</vt:lpstr>
      <vt:lpstr>PowerPoint Presentation</vt:lpstr>
      <vt:lpstr>PowerPoint Presentation</vt:lpstr>
      <vt:lpstr>PowerPoint Presentation</vt:lpstr>
      <vt:lpstr>PowerPoint Presentation</vt:lpstr>
      <vt:lpstr>School Board Direction</vt:lpstr>
      <vt:lpstr>Redistricting Timeline</vt:lpstr>
      <vt:lpstr>Agnor-Hurt Subcommittee</vt:lpstr>
      <vt:lpstr>Committee Members</vt:lpstr>
      <vt:lpstr>Current Capacity vs. Enrollment</vt:lpstr>
      <vt:lpstr>Projected Capacity vs. Enrollment</vt:lpstr>
      <vt:lpstr>Makeshift Learning Spaces</vt:lpstr>
      <vt:lpstr>Agnor-Hurt Trailers</vt:lpstr>
      <vt:lpstr>Current Elementary School Boundaries</vt:lpstr>
      <vt:lpstr>Proposed Areas of Movement</vt:lpstr>
      <vt:lpstr>ZOOM: Proposed Areas of Movement to Greer</vt:lpstr>
      <vt:lpstr>Redistricting Option 1: 66 Students</vt:lpstr>
      <vt:lpstr>Redistricting Option 2: 94 Students</vt:lpstr>
      <vt:lpstr>Redistricting Option 3: 107 Students</vt:lpstr>
      <vt:lpstr>Ethnicity Key</vt:lpstr>
      <vt:lpstr>Ethnicity Shift at Agnor-Hurt</vt:lpstr>
      <vt:lpstr>All Options: Ethnicity Shift at BWES &amp; WES</vt:lpstr>
      <vt:lpstr>Options 2 &amp; 3: Ethnicity Shift at Greer</vt:lpstr>
      <vt:lpstr>Effect on F/R Lunch Percentages</vt:lpstr>
      <vt:lpstr>Shift in English Language Learners</vt:lpstr>
      <vt:lpstr>Recommendations:  Agnor-Hurt Elementary School</vt:lpstr>
      <vt:lpstr>Current Middle School Boundaries</vt:lpstr>
      <vt:lpstr>Enrollment Shift at Burley &amp; Jouett</vt:lpstr>
      <vt:lpstr>Recommendations:  Middle School Districting</vt:lpstr>
      <vt:lpstr>Back-Up Slides</vt:lpstr>
      <vt:lpstr>PowerPoint Presentation</vt:lpstr>
      <vt:lpstr>Woodlands/Earlysville Rd. to Broadus Wood</vt:lpstr>
      <vt:lpstr>Northfield/Huntington to Woodbrook</vt:lpstr>
      <vt:lpstr>Squirrel Ridge to Greer</vt:lpstr>
      <vt:lpstr>Townwood to Greer</vt:lpstr>
      <vt:lpstr>Minor Ridge to Greer</vt:lpstr>
      <vt:lpstr>Western Feeder Pattern Outline</vt:lpstr>
      <vt:lpstr>Committee Members</vt:lpstr>
      <vt:lpstr>MLES: Capacity vs. Enrollment  (LRPAC Report, July 2012)</vt:lpstr>
      <vt:lpstr>Current Capacity vs. Enrollment</vt:lpstr>
      <vt:lpstr>Current Capacity vs. Enrollment (with no computer room exclusion)</vt:lpstr>
      <vt:lpstr>Projected Capacity vs. Enrollment</vt:lpstr>
      <vt:lpstr>General Redistricting Options</vt:lpstr>
      <vt:lpstr>Western Feeder Pattern  Elementary School Boundaries</vt:lpstr>
      <vt:lpstr>Option 2 - Proposed Areas of Movement</vt:lpstr>
      <vt:lpstr>Recommendation: Meriwether Lewis</vt:lpstr>
      <vt:lpstr>Crozet Addition</vt:lpstr>
      <vt:lpstr>Crozet Addition &amp; Renovation</vt:lpstr>
      <vt:lpstr>Brownsville to Crozet</vt:lpstr>
      <vt:lpstr>Summary: Brownsville to Crozet</vt:lpstr>
      <vt:lpstr>Recommendation: Crozet Addition</vt:lpstr>
      <vt:lpstr>Red Hill Expansion</vt:lpstr>
      <vt:lpstr>Red Hill Modernization</vt:lpstr>
      <vt:lpstr>Summary: Brownville/Murray to Red Hill</vt:lpstr>
      <vt:lpstr>Finding: Red Hill</vt:lpstr>
      <vt:lpstr>Backup Slides</vt:lpstr>
      <vt:lpstr>PowerPoint Presentation</vt:lpstr>
      <vt:lpstr>Henley and Western Albemarle CIP Requests</vt:lpstr>
      <vt:lpstr>From Brownsville/Henley/WAHS  to Red Hill/Walton/MoHS</vt:lpstr>
      <vt:lpstr>Plank Rd/Craigs Store 63 Students: 38 Elem, 8 Middle &amp; 17 High </vt:lpstr>
      <vt:lpstr>From Murray/Henley/WAHS  to Red Hill/Walton or Burley/MoHS</vt:lpstr>
      <vt:lpstr>Dick Woods Rd South of I-64 83 Students: 37 Elem, 23 Middle &amp; 23 High </vt:lpstr>
      <vt:lpstr>29 Bypass 53 Students: 22 Elem, 12 Middle &amp; 19 High 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530</cp:revision>
  <cp:lastPrinted>2012-12-07T15:14:22Z</cp:lastPrinted>
  <dcterms:created xsi:type="dcterms:W3CDTF">2012-10-02T11:55:49Z</dcterms:created>
  <dcterms:modified xsi:type="dcterms:W3CDTF">2013-02-14T19:04:06Z</dcterms:modified>
</cp:coreProperties>
</file>